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6.xml" ContentType="application/vnd.openxmlformats-officedocument.themeOverr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7.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18.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9.xml" ContentType="application/vnd.openxmlformats-officedocument.themeOverride+xml"/>
  <Override PartName="/ppt/notesSlides/notesSlide34.xml" ContentType="application/vnd.openxmlformats-officedocument.presentationml.notesSlide+xml"/>
  <Override PartName="/ppt/theme/themeOverride20.xml" ContentType="application/vnd.openxmlformats-officedocument.themeOverride+xml"/>
  <Override PartName="/ppt/notesSlides/notesSlide35.xml" ContentType="application/vnd.openxmlformats-officedocument.presentationml.notesSlide+xml"/>
  <Override PartName="/ppt/theme/themeOverride21.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22.xml" ContentType="application/vnd.openxmlformats-officedocument.themeOverr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3" r:id="rId4"/>
  </p:sldMasterIdLst>
  <p:notesMasterIdLst>
    <p:notesMasterId r:id="rId45"/>
  </p:notesMasterIdLst>
  <p:handoutMasterIdLst>
    <p:handoutMasterId r:id="rId46"/>
  </p:handoutMasterIdLst>
  <p:sldIdLst>
    <p:sldId id="2986" r:id="rId5"/>
    <p:sldId id="612" r:id="rId6"/>
    <p:sldId id="1198" r:id="rId7"/>
    <p:sldId id="1154" r:id="rId8"/>
    <p:sldId id="1153" r:id="rId9"/>
    <p:sldId id="1138" r:id="rId10"/>
    <p:sldId id="1139" r:id="rId11"/>
    <p:sldId id="1147" r:id="rId12"/>
    <p:sldId id="1155" r:id="rId13"/>
    <p:sldId id="1150" r:id="rId14"/>
    <p:sldId id="1017" r:id="rId15"/>
    <p:sldId id="1141" r:id="rId16"/>
    <p:sldId id="1145" r:id="rId17"/>
    <p:sldId id="907" r:id="rId18"/>
    <p:sldId id="975" r:id="rId19"/>
    <p:sldId id="1193" r:id="rId20"/>
    <p:sldId id="1244" r:id="rId21"/>
    <p:sldId id="827" r:id="rId22"/>
    <p:sldId id="939" r:id="rId23"/>
    <p:sldId id="937" r:id="rId24"/>
    <p:sldId id="955" r:id="rId25"/>
    <p:sldId id="1261" r:id="rId26"/>
    <p:sldId id="1245" r:id="rId27"/>
    <p:sldId id="1264" r:id="rId28"/>
    <p:sldId id="1220" r:id="rId29"/>
    <p:sldId id="948" r:id="rId30"/>
    <p:sldId id="1183" r:id="rId31"/>
    <p:sldId id="2985" r:id="rId32"/>
    <p:sldId id="942" r:id="rId33"/>
    <p:sldId id="993" r:id="rId34"/>
    <p:sldId id="995" r:id="rId35"/>
    <p:sldId id="2988" r:id="rId36"/>
    <p:sldId id="1171" r:id="rId37"/>
    <p:sldId id="957" r:id="rId38"/>
    <p:sldId id="732" r:id="rId39"/>
    <p:sldId id="1190" r:id="rId40"/>
    <p:sldId id="610" r:id="rId41"/>
    <p:sldId id="2987" r:id="rId42"/>
    <p:sldId id="642" r:id="rId43"/>
    <p:sldId id="1173"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299"/>
    <a:srgbClr val="591A6A"/>
    <a:srgbClr val="B22134"/>
    <a:srgbClr val="92278F"/>
    <a:srgbClr val="D5D9D9"/>
    <a:srgbClr val="41762C"/>
    <a:srgbClr val="E64E23"/>
    <a:srgbClr val="004C67"/>
    <a:srgbClr val="FF9900"/>
    <a:srgbClr val="FF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8133" autoAdjust="0"/>
    <p:restoredTop sz="94800" autoAdjust="0"/>
  </p:normalViewPr>
  <p:slideViewPr>
    <p:cSldViewPr>
      <p:cViewPr varScale="1">
        <p:scale>
          <a:sx n="62" d="100"/>
          <a:sy n="62" d="100"/>
        </p:scale>
        <p:origin x="696" y="56"/>
      </p:cViewPr>
      <p:guideLst>
        <p:guide orient="horz" pos="2160"/>
        <p:guide pos="2880"/>
      </p:guideLst>
    </p:cSldViewPr>
  </p:slideViewPr>
  <p:notesTextViewPr>
    <p:cViewPr>
      <p:scale>
        <a:sx n="125" d="100"/>
        <a:sy n="12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02D03C-77B7-4F58-A489-3D1D8A01B286}"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US"/>
        </a:p>
      </dgm:t>
    </dgm:pt>
    <dgm:pt modelId="{1A91B42C-0BE3-4CA5-888E-02603191AE13}">
      <dgm:prSet phldrT="[Text]"/>
      <dgm:spPr>
        <a:solidFill>
          <a:srgbClr val="007299"/>
        </a:solidFill>
      </dgm:spPr>
      <dgm:t>
        <a:bodyPr/>
        <a:lstStyle/>
        <a:p>
          <a:endParaRPr lang="en-US" dirty="0">
            <a:solidFill>
              <a:schemeClr val="accent4">
                <a:lumMod val="20000"/>
                <a:lumOff val="80000"/>
              </a:schemeClr>
            </a:solidFill>
          </a:endParaRPr>
        </a:p>
      </dgm:t>
    </dgm:pt>
    <dgm:pt modelId="{99A3316C-13DE-45CC-8D0A-4BD00377C43A}" type="parTrans" cxnId="{5D360837-43EE-4554-9C8D-3799C25F730B}">
      <dgm:prSet/>
      <dgm:spPr/>
      <dgm:t>
        <a:bodyPr/>
        <a:lstStyle/>
        <a:p>
          <a:endParaRPr lang="en-US"/>
        </a:p>
      </dgm:t>
    </dgm:pt>
    <dgm:pt modelId="{295EEE41-BA52-4093-8862-345AE1BA03E8}" type="sibTrans" cxnId="{5D360837-43EE-4554-9C8D-3799C25F730B}">
      <dgm:prSet/>
      <dgm:spPr/>
      <dgm:t>
        <a:bodyPr/>
        <a:lstStyle/>
        <a:p>
          <a:endParaRPr lang="en-US"/>
        </a:p>
      </dgm:t>
    </dgm:pt>
    <dgm:pt modelId="{E691B60D-C14F-43AB-9F3C-4F3544E88D49}">
      <dgm:prSet phldrT="[Text]"/>
      <dgm:spPr/>
      <dgm:t>
        <a:bodyPr anchor="ctr"/>
        <a:lstStyle/>
        <a:p>
          <a:r>
            <a:rPr lang="en-US" dirty="0"/>
            <a:t>Look for FREE money first</a:t>
          </a:r>
        </a:p>
      </dgm:t>
    </dgm:pt>
    <dgm:pt modelId="{EC30AD65-E4B2-42FA-9B2A-6FFE66D0A7AC}" type="parTrans" cxnId="{7383DA2B-77E5-4B79-829A-AE338499ADF5}">
      <dgm:prSet/>
      <dgm:spPr/>
      <dgm:t>
        <a:bodyPr/>
        <a:lstStyle/>
        <a:p>
          <a:endParaRPr lang="en-US"/>
        </a:p>
      </dgm:t>
    </dgm:pt>
    <dgm:pt modelId="{2581D66F-0F44-45B5-BE65-D518C41C077B}" type="sibTrans" cxnId="{7383DA2B-77E5-4B79-829A-AE338499ADF5}">
      <dgm:prSet/>
      <dgm:spPr/>
      <dgm:t>
        <a:bodyPr/>
        <a:lstStyle/>
        <a:p>
          <a:endParaRPr lang="en-US"/>
        </a:p>
      </dgm:t>
    </dgm:pt>
    <dgm:pt modelId="{71306440-217B-47C3-9A52-EF2D3EA1FE9F}">
      <dgm:prSet phldrT="[Text]"/>
      <dgm:spPr>
        <a:solidFill>
          <a:srgbClr val="92278F"/>
        </a:solidFill>
      </dgm:spPr>
      <dgm:t>
        <a:bodyPr/>
        <a:lstStyle/>
        <a:p>
          <a:endParaRPr lang="en-US" dirty="0">
            <a:solidFill>
              <a:srgbClr val="C84E1F"/>
            </a:solidFill>
          </a:endParaRPr>
        </a:p>
      </dgm:t>
    </dgm:pt>
    <dgm:pt modelId="{5D0D7E2D-AA30-4D73-8063-7855BC7AB2D4}" type="parTrans" cxnId="{DD4E1BC5-BC25-4C71-AD2E-7E1416A0A56A}">
      <dgm:prSet/>
      <dgm:spPr/>
      <dgm:t>
        <a:bodyPr/>
        <a:lstStyle/>
        <a:p>
          <a:endParaRPr lang="en-US"/>
        </a:p>
      </dgm:t>
    </dgm:pt>
    <dgm:pt modelId="{F5947B87-80E3-4A1D-A929-DAB5FC089E98}" type="sibTrans" cxnId="{DD4E1BC5-BC25-4C71-AD2E-7E1416A0A56A}">
      <dgm:prSet/>
      <dgm:spPr/>
      <dgm:t>
        <a:bodyPr/>
        <a:lstStyle/>
        <a:p>
          <a:endParaRPr lang="en-US"/>
        </a:p>
      </dgm:t>
    </dgm:pt>
    <dgm:pt modelId="{3139273D-70F6-4E16-8C93-F7B5C34A7FD9}">
      <dgm:prSet phldrT="[Text]"/>
      <dgm:spPr/>
      <dgm:t>
        <a:bodyPr anchor="ctr"/>
        <a:lstStyle/>
        <a:p>
          <a:r>
            <a:rPr lang="en-US" dirty="0"/>
            <a:t>Know your specific deadlines</a:t>
          </a:r>
        </a:p>
      </dgm:t>
    </dgm:pt>
    <dgm:pt modelId="{8236DA78-D745-404C-836F-3ECDE1ADB281}" type="parTrans" cxnId="{7FA890CF-E9DD-486F-B2E1-2C8EC096FD14}">
      <dgm:prSet/>
      <dgm:spPr/>
      <dgm:t>
        <a:bodyPr/>
        <a:lstStyle/>
        <a:p>
          <a:endParaRPr lang="en-US"/>
        </a:p>
      </dgm:t>
    </dgm:pt>
    <dgm:pt modelId="{9129E511-6764-4CAB-BEE1-F0F3612D3B96}" type="sibTrans" cxnId="{7FA890CF-E9DD-486F-B2E1-2C8EC096FD14}">
      <dgm:prSet/>
      <dgm:spPr/>
      <dgm:t>
        <a:bodyPr/>
        <a:lstStyle/>
        <a:p>
          <a:endParaRPr lang="en-US"/>
        </a:p>
      </dgm:t>
    </dgm:pt>
    <dgm:pt modelId="{82E7E145-CAD3-4AA0-B0B6-66E4B308A081}">
      <dgm:prSet phldrT="[Text]"/>
      <dgm:spPr>
        <a:solidFill>
          <a:srgbClr val="41762C"/>
        </a:solidFill>
      </dgm:spPr>
      <dgm:t>
        <a:bodyPr/>
        <a:lstStyle/>
        <a:p>
          <a:endParaRPr lang="en-US" dirty="0">
            <a:solidFill>
              <a:srgbClr val="B1E8FF"/>
            </a:solidFill>
          </a:endParaRPr>
        </a:p>
      </dgm:t>
    </dgm:pt>
    <dgm:pt modelId="{481036F1-89C3-419A-B76F-3884FE2DFC6C}" type="parTrans" cxnId="{CD893D62-7BD4-4ED5-B71F-F4F756BA225F}">
      <dgm:prSet/>
      <dgm:spPr/>
      <dgm:t>
        <a:bodyPr/>
        <a:lstStyle/>
        <a:p>
          <a:endParaRPr lang="en-US"/>
        </a:p>
      </dgm:t>
    </dgm:pt>
    <dgm:pt modelId="{62326E96-A0A2-4A73-9DBF-91415ABDB84E}" type="sibTrans" cxnId="{CD893D62-7BD4-4ED5-B71F-F4F756BA225F}">
      <dgm:prSet/>
      <dgm:spPr/>
      <dgm:t>
        <a:bodyPr/>
        <a:lstStyle/>
        <a:p>
          <a:endParaRPr lang="en-US"/>
        </a:p>
      </dgm:t>
    </dgm:pt>
    <dgm:pt modelId="{2FF7D2B0-1DF0-42B8-8006-C3A772D8B21E}">
      <dgm:prSet phldrT="[Text]"/>
      <dgm:spPr/>
      <dgm:t>
        <a:bodyPr anchor="ctr"/>
        <a:lstStyle/>
        <a:p>
          <a:r>
            <a:rPr lang="en-US" dirty="0"/>
            <a:t>Fill out the FAFSA</a:t>
          </a:r>
        </a:p>
      </dgm:t>
    </dgm:pt>
    <dgm:pt modelId="{42E3D393-4421-47B9-ABB2-6DFFB46B5775}" type="parTrans" cxnId="{FC04CE54-A623-4C50-8DBF-5A830D730B6A}">
      <dgm:prSet/>
      <dgm:spPr/>
      <dgm:t>
        <a:bodyPr/>
        <a:lstStyle/>
        <a:p>
          <a:endParaRPr lang="en-US"/>
        </a:p>
      </dgm:t>
    </dgm:pt>
    <dgm:pt modelId="{6B3AB579-F059-46DE-A8E7-6B51B48C2DC9}" type="sibTrans" cxnId="{FC04CE54-A623-4C50-8DBF-5A830D730B6A}">
      <dgm:prSet/>
      <dgm:spPr/>
      <dgm:t>
        <a:bodyPr/>
        <a:lstStyle/>
        <a:p>
          <a:endParaRPr lang="en-US"/>
        </a:p>
      </dgm:t>
    </dgm:pt>
    <dgm:pt modelId="{07439EDF-3118-43B5-BE3D-3CD151959B49}">
      <dgm:prSet phldrT="[Text]"/>
      <dgm:spPr>
        <a:solidFill>
          <a:srgbClr val="FF9900"/>
        </a:solidFill>
      </dgm:spPr>
      <dgm:t>
        <a:bodyPr/>
        <a:lstStyle/>
        <a:p>
          <a:endParaRPr lang="en-US" dirty="0">
            <a:solidFill>
              <a:srgbClr val="B1E8FF"/>
            </a:solidFill>
          </a:endParaRPr>
        </a:p>
      </dgm:t>
    </dgm:pt>
    <dgm:pt modelId="{46E0C3DB-1540-48F9-AC3F-B09EFAFD12E8}" type="parTrans" cxnId="{F626C0E1-BD8B-41A6-81AD-60D8FF1B25DB}">
      <dgm:prSet/>
      <dgm:spPr/>
      <dgm:t>
        <a:bodyPr/>
        <a:lstStyle/>
        <a:p>
          <a:endParaRPr lang="en-US"/>
        </a:p>
      </dgm:t>
    </dgm:pt>
    <dgm:pt modelId="{A64E1051-B465-4892-A887-EF98A5D9B85C}" type="sibTrans" cxnId="{F626C0E1-BD8B-41A6-81AD-60D8FF1B25DB}">
      <dgm:prSet/>
      <dgm:spPr/>
      <dgm:t>
        <a:bodyPr/>
        <a:lstStyle/>
        <a:p>
          <a:endParaRPr lang="en-US"/>
        </a:p>
      </dgm:t>
    </dgm:pt>
    <dgm:pt modelId="{0F991FFA-2604-497B-BE04-0BF03C830756}">
      <dgm:prSet phldrT="[Text]"/>
      <dgm:spPr/>
      <dgm:t>
        <a:bodyPr anchor="ctr"/>
        <a:lstStyle/>
        <a:p>
          <a:r>
            <a:rPr lang="en-US" dirty="0"/>
            <a:t>Compare schools financial aid offers carefully</a:t>
          </a:r>
        </a:p>
      </dgm:t>
    </dgm:pt>
    <dgm:pt modelId="{2BBB85C8-5DCF-4FFB-A97C-F7457EF1DDC2}" type="parTrans" cxnId="{B01DCCA7-F1AE-4493-B435-049E6C10139C}">
      <dgm:prSet/>
      <dgm:spPr/>
      <dgm:t>
        <a:bodyPr/>
        <a:lstStyle/>
        <a:p>
          <a:endParaRPr lang="en-US"/>
        </a:p>
      </dgm:t>
    </dgm:pt>
    <dgm:pt modelId="{7E4FF9AA-A81D-48C9-845C-5260E76FCAEF}" type="sibTrans" cxnId="{B01DCCA7-F1AE-4493-B435-049E6C10139C}">
      <dgm:prSet/>
      <dgm:spPr/>
      <dgm:t>
        <a:bodyPr/>
        <a:lstStyle/>
        <a:p>
          <a:endParaRPr lang="en-US"/>
        </a:p>
      </dgm:t>
    </dgm:pt>
    <dgm:pt modelId="{E7ACF36F-3934-4BDB-957A-4652E9BC7212}">
      <dgm:prSet phldrT="[Text]"/>
      <dgm:spPr>
        <a:solidFill>
          <a:srgbClr val="B22134"/>
        </a:solidFill>
      </dgm:spPr>
      <dgm:t>
        <a:bodyPr/>
        <a:lstStyle/>
        <a:p>
          <a:endParaRPr lang="en-US" dirty="0">
            <a:solidFill>
              <a:srgbClr val="B1E8FF"/>
            </a:solidFill>
          </a:endParaRPr>
        </a:p>
      </dgm:t>
    </dgm:pt>
    <dgm:pt modelId="{FCD18C94-F1F7-4168-BA45-904FF8308CC4}" type="parTrans" cxnId="{21776847-5791-4010-8CE4-3D2EDB310420}">
      <dgm:prSet/>
      <dgm:spPr/>
      <dgm:t>
        <a:bodyPr/>
        <a:lstStyle/>
        <a:p>
          <a:endParaRPr lang="en-US"/>
        </a:p>
      </dgm:t>
    </dgm:pt>
    <dgm:pt modelId="{018CC21A-542D-4472-B893-733D4EBC4A7C}" type="sibTrans" cxnId="{21776847-5791-4010-8CE4-3D2EDB310420}">
      <dgm:prSet/>
      <dgm:spPr/>
      <dgm:t>
        <a:bodyPr/>
        <a:lstStyle/>
        <a:p>
          <a:endParaRPr lang="en-US"/>
        </a:p>
      </dgm:t>
    </dgm:pt>
    <dgm:pt modelId="{9D784DFB-592B-42B1-8A79-A46CFB72CF14}">
      <dgm:prSet phldrT="[Text]"/>
      <dgm:spPr/>
      <dgm:t>
        <a:bodyPr anchor="ctr"/>
        <a:lstStyle/>
        <a:p>
          <a:r>
            <a:rPr lang="en-US" dirty="0"/>
            <a:t>Be sure you have the money you need</a:t>
          </a:r>
        </a:p>
      </dgm:t>
    </dgm:pt>
    <dgm:pt modelId="{3AB0A30E-53F5-41B3-8CC2-16960A733610}" type="parTrans" cxnId="{69819914-EAA8-4C27-A140-002A1A645E21}">
      <dgm:prSet/>
      <dgm:spPr/>
      <dgm:t>
        <a:bodyPr/>
        <a:lstStyle/>
        <a:p>
          <a:endParaRPr lang="en-US"/>
        </a:p>
      </dgm:t>
    </dgm:pt>
    <dgm:pt modelId="{14589D29-1DD4-41D9-B5AA-CD04E567A784}" type="sibTrans" cxnId="{69819914-EAA8-4C27-A140-002A1A645E21}">
      <dgm:prSet/>
      <dgm:spPr/>
      <dgm:t>
        <a:bodyPr/>
        <a:lstStyle/>
        <a:p>
          <a:endParaRPr lang="en-US"/>
        </a:p>
      </dgm:t>
    </dgm:pt>
    <dgm:pt modelId="{D4D23257-9B22-4D56-987A-8EFBC38D1E28}" type="pres">
      <dgm:prSet presAssocID="{3102D03C-77B7-4F58-A489-3D1D8A01B286}" presName="Name0" presStyleCnt="0">
        <dgm:presLayoutVars>
          <dgm:dir/>
          <dgm:animLvl val="lvl"/>
          <dgm:resizeHandles val="exact"/>
        </dgm:presLayoutVars>
      </dgm:prSet>
      <dgm:spPr/>
    </dgm:pt>
    <dgm:pt modelId="{4FA2CBDA-C16E-4026-8FB1-74E368CA09C3}" type="pres">
      <dgm:prSet presAssocID="{1A91B42C-0BE3-4CA5-888E-02603191AE13}" presName="compositeNode" presStyleCnt="0">
        <dgm:presLayoutVars>
          <dgm:bulletEnabled val="1"/>
        </dgm:presLayoutVars>
      </dgm:prSet>
      <dgm:spPr/>
    </dgm:pt>
    <dgm:pt modelId="{EBB07F1C-72CE-4F3E-B179-CF660146946D}" type="pres">
      <dgm:prSet presAssocID="{1A91B42C-0BE3-4CA5-888E-02603191AE13}" presName="bgRect" presStyleLbl="node1" presStyleIdx="0" presStyleCnt="5"/>
      <dgm:spPr/>
    </dgm:pt>
    <dgm:pt modelId="{4BC75E73-EA6B-4561-B352-114049105FD1}" type="pres">
      <dgm:prSet presAssocID="{1A91B42C-0BE3-4CA5-888E-02603191AE13}" presName="parentNode" presStyleLbl="node1" presStyleIdx="0" presStyleCnt="5">
        <dgm:presLayoutVars>
          <dgm:chMax val="0"/>
          <dgm:bulletEnabled val="1"/>
        </dgm:presLayoutVars>
      </dgm:prSet>
      <dgm:spPr/>
    </dgm:pt>
    <dgm:pt modelId="{F16AD0C3-2CD0-4A4E-8FEB-8A20181739CA}" type="pres">
      <dgm:prSet presAssocID="{1A91B42C-0BE3-4CA5-888E-02603191AE13}" presName="childNode" presStyleLbl="node1" presStyleIdx="0" presStyleCnt="5">
        <dgm:presLayoutVars>
          <dgm:bulletEnabled val="1"/>
        </dgm:presLayoutVars>
      </dgm:prSet>
      <dgm:spPr/>
    </dgm:pt>
    <dgm:pt modelId="{8611917B-673D-4DF2-86B8-AA61FA69155B}" type="pres">
      <dgm:prSet presAssocID="{295EEE41-BA52-4093-8862-345AE1BA03E8}" presName="hSp" presStyleCnt="0"/>
      <dgm:spPr/>
    </dgm:pt>
    <dgm:pt modelId="{7E786B2C-1A0E-4933-9327-ED8EC0256855}" type="pres">
      <dgm:prSet presAssocID="{295EEE41-BA52-4093-8862-345AE1BA03E8}" presName="vProcSp" presStyleCnt="0"/>
      <dgm:spPr/>
    </dgm:pt>
    <dgm:pt modelId="{6509AA2B-9236-480D-A1AE-935AC866B6E9}" type="pres">
      <dgm:prSet presAssocID="{295EEE41-BA52-4093-8862-345AE1BA03E8}" presName="vSp1" presStyleCnt="0"/>
      <dgm:spPr/>
    </dgm:pt>
    <dgm:pt modelId="{7E06D85D-2790-4371-ABA1-4486A7E69841}" type="pres">
      <dgm:prSet presAssocID="{295EEE41-BA52-4093-8862-345AE1BA03E8}" presName="simulatedConn" presStyleLbl="solidFgAcc1" presStyleIdx="0" presStyleCnt="4" custLinFactY="-159103" custLinFactNeighborY="-200000"/>
      <dgm:spPr>
        <a:solidFill>
          <a:schemeClr val="bg1"/>
        </a:solidFill>
        <a:ln>
          <a:solidFill>
            <a:srgbClr val="007299"/>
          </a:solidFill>
        </a:ln>
      </dgm:spPr>
    </dgm:pt>
    <dgm:pt modelId="{2842FCCC-DFD1-4FFD-AD36-D535C080BA2F}" type="pres">
      <dgm:prSet presAssocID="{295EEE41-BA52-4093-8862-345AE1BA03E8}" presName="vSp2" presStyleCnt="0"/>
      <dgm:spPr/>
    </dgm:pt>
    <dgm:pt modelId="{7A1C6FD7-ABB4-41F0-B587-604EB75BA49E}" type="pres">
      <dgm:prSet presAssocID="{295EEE41-BA52-4093-8862-345AE1BA03E8}" presName="sibTrans" presStyleCnt="0"/>
      <dgm:spPr/>
    </dgm:pt>
    <dgm:pt modelId="{35968A87-CDE7-4031-8C24-CA8A9F383A0B}" type="pres">
      <dgm:prSet presAssocID="{71306440-217B-47C3-9A52-EF2D3EA1FE9F}" presName="compositeNode" presStyleCnt="0">
        <dgm:presLayoutVars>
          <dgm:bulletEnabled val="1"/>
        </dgm:presLayoutVars>
      </dgm:prSet>
      <dgm:spPr/>
    </dgm:pt>
    <dgm:pt modelId="{9DCD1020-47A3-4A6B-9795-8859208FE452}" type="pres">
      <dgm:prSet presAssocID="{71306440-217B-47C3-9A52-EF2D3EA1FE9F}" presName="bgRect" presStyleLbl="node1" presStyleIdx="1" presStyleCnt="5"/>
      <dgm:spPr/>
    </dgm:pt>
    <dgm:pt modelId="{5FF0F96C-A3D2-4D3B-A42D-E4F75DEAC621}" type="pres">
      <dgm:prSet presAssocID="{71306440-217B-47C3-9A52-EF2D3EA1FE9F}" presName="parentNode" presStyleLbl="node1" presStyleIdx="1" presStyleCnt="5">
        <dgm:presLayoutVars>
          <dgm:chMax val="0"/>
          <dgm:bulletEnabled val="1"/>
        </dgm:presLayoutVars>
      </dgm:prSet>
      <dgm:spPr/>
    </dgm:pt>
    <dgm:pt modelId="{D2114065-7F3E-4672-87F2-F28C534DFD1D}" type="pres">
      <dgm:prSet presAssocID="{71306440-217B-47C3-9A52-EF2D3EA1FE9F}" presName="childNode" presStyleLbl="node1" presStyleIdx="1" presStyleCnt="5">
        <dgm:presLayoutVars>
          <dgm:bulletEnabled val="1"/>
        </dgm:presLayoutVars>
      </dgm:prSet>
      <dgm:spPr/>
    </dgm:pt>
    <dgm:pt modelId="{9CFBEE15-C3B8-4758-B20A-A64355216354}" type="pres">
      <dgm:prSet presAssocID="{F5947B87-80E3-4A1D-A929-DAB5FC089E98}" presName="hSp" presStyleCnt="0"/>
      <dgm:spPr/>
    </dgm:pt>
    <dgm:pt modelId="{DAF4CD07-541E-48C9-95D0-435F5EA08F74}" type="pres">
      <dgm:prSet presAssocID="{F5947B87-80E3-4A1D-A929-DAB5FC089E98}" presName="vProcSp" presStyleCnt="0"/>
      <dgm:spPr/>
    </dgm:pt>
    <dgm:pt modelId="{4DF9F1DF-CDC6-4DDD-8966-5DD59DED76AC}" type="pres">
      <dgm:prSet presAssocID="{F5947B87-80E3-4A1D-A929-DAB5FC089E98}" presName="vSp1" presStyleCnt="0"/>
      <dgm:spPr/>
    </dgm:pt>
    <dgm:pt modelId="{79B03D78-7110-427A-BF41-E1A3627E32FA}" type="pres">
      <dgm:prSet presAssocID="{F5947B87-80E3-4A1D-A929-DAB5FC089E98}" presName="simulatedConn" presStyleLbl="solidFgAcc1" presStyleIdx="1" presStyleCnt="4" custLinFactY="-159103" custLinFactNeighborY="-200000"/>
      <dgm:spPr>
        <a:ln>
          <a:solidFill>
            <a:srgbClr val="92278F"/>
          </a:solidFill>
        </a:ln>
      </dgm:spPr>
    </dgm:pt>
    <dgm:pt modelId="{1BC2720F-1685-4C42-9C5F-738D790DA985}" type="pres">
      <dgm:prSet presAssocID="{F5947B87-80E3-4A1D-A929-DAB5FC089E98}" presName="vSp2" presStyleCnt="0"/>
      <dgm:spPr/>
    </dgm:pt>
    <dgm:pt modelId="{BD70A336-9958-47CA-828B-705B8E1BD50A}" type="pres">
      <dgm:prSet presAssocID="{F5947B87-80E3-4A1D-A929-DAB5FC089E98}" presName="sibTrans" presStyleCnt="0"/>
      <dgm:spPr/>
    </dgm:pt>
    <dgm:pt modelId="{3C6B8359-158A-44E0-BD84-4C9E712C7D16}" type="pres">
      <dgm:prSet presAssocID="{82E7E145-CAD3-4AA0-B0B6-66E4B308A081}" presName="compositeNode" presStyleCnt="0">
        <dgm:presLayoutVars>
          <dgm:bulletEnabled val="1"/>
        </dgm:presLayoutVars>
      </dgm:prSet>
      <dgm:spPr/>
    </dgm:pt>
    <dgm:pt modelId="{826E06AA-943A-4B5D-8791-1C38EA1323D2}" type="pres">
      <dgm:prSet presAssocID="{82E7E145-CAD3-4AA0-B0B6-66E4B308A081}" presName="bgRect" presStyleLbl="node1" presStyleIdx="2" presStyleCnt="5"/>
      <dgm:spPr/>
    </dgm:pt>
    <dgm:pt modelId="{5D5EED6F-C603-4E66-9DD3-9B62026C0054}" type="pres">
      <dgm:prSet presAssocID="{82E7E145-CAD3-4AA0-B0B6-66E4B308A081}" presName="parentNode" presStyleLbl="node1" presStyleIdx="2" presStyleCnt="5">
        <dgm:presLayoutVars>
          <dgm:chMax val="0"/>
          <dgm:bulletEnabled val="1"/>
        </dgm:presLayoutVars>
      </dgm:prSet>
      <dgm:spPr/>
    </dgm:pt>
    <dgm:pt modelId="{02963E2F-8E27-490D-A3C5-BC5F4CB9D19E}" type="pres">
      <dgm:prSet presAssocID="{82E7E145-CAD3-4AA0-B0B6-66E4B308A081}" presName="childNode" presStyleLbl="node1" presStyleIdx="2" presStyleCnt="5">
        <dgm:presLayoutVars>
          <dgm:bulletEnabled val="1"/>
        </dgm:presLayoutVars>
      </dgm:prSet>
      <dgm:spPr/>
    </dgm:pt>
    <dgm:pt modelId="{D013B219-2993-4631-9878-FDA8CBF1E535}" type="pres">
      <dgm:prSet presAssocID="{62326E96-A0A2-4A73-9DBF-91415ABDB84E}" presName="hSp" presStyleCnt="0"/>
      <dgm:spPr/>
    </dgm:pt>
    <dgm:pt modelId="{F663906F-5A58-4F90-993A-D21CE8F99F02}" type="pres">
      <dgm:prSet presAssocID="{62326E96-A0A2-4A73-9DBF-91415ABDB84E}" presName="vProcSp" presStyleCnt="0"/>
      <dgm:spPr/>
    </dgm:pt>
    <dgm:pt modelId="{4C255789-04FC-460C-A306-7B5A05C30BE0}" type="pres">
      <dgm:prSet presAssocID="{62326E96-A0A2-4A73-9DBF-91415ABDB84E}" presName="vSp1" presStyleCnt="0"/>
      <dgm:spPr/>
    </dgm:pt>
    <dgm:pt modelId="{6E382471-836E-4D07-B20A-100CA19702A6}" type="pres">
      <dgm:prSet presAssocID="{62326E96-A0A2-4A73-9DBF-91415ABDB84E}" presName="simulatedConn" presStyleLbl="solidFgAcc1" presStyleIdx="2" presStyleCnt="4" custLinFactY="-159103" custLinFactNeighborY="-200000"/>
      <dgm:spPr>
        <a:ln>
          <a:solidFill>
            <a:srgbClr val="41762C"/>
          </a:solidFill>
        </a:ln>
      </dgm:spPr>
    </dgm:pt>
    <dgm:pt modelId="{C18FA9D2-10FA-4E16-B567-170AE541853A}" type="pres">
      <dgm:prSet presAssocID="{62326E96-A0A2-4A73-9DBF-91415ABDB84E}" presName="vSp2" presStyleCnt="0"/>
      <dgm:spPr/>
    </dgm:pt>
    <dgm:pt modelId="{50AFBEF1-4129-4932-B88A-130B0118D53D}" type="pres">
      <dgm:prSet presAssocID="{62326E96-A0A2-4A73-9DBF-91415ABDB84E}" presName="sibTrans" presStyleCnt="0"/>
      <dgm:spPr/>
    </dgm:pt>
    <dgm:pt modelId="{A73A183C-499F-4873-B429-39D7D9E64D91}" type="pres">
      <dgm:prSet presAssocID="{07439EDF-3118-43B5-BE3D-3CD151959B49}" presName="compositeNode" presStyleCnt="0">
        <dgm:presLayoutVars>
          <dgm:bulletEnabled val="1"/>
        </dgm:presLayoutVars>
      </dgm:prSet>
      <dgm:spPr/>
    </dgm:pt>
    <dgm:pt modelId="{D7FB5771-AD04-4B16-B3CC-4B592CFBC5B0}" type="pres">
      <dgm:prSet presAssocID="{07439EDF-3118-43B5-BE3D-3CD151959B49}" presName="bgRect" presStyleLbl="node1" presStyleIdx="3" presStyleCnt="5"/>
      <dgm:spPr/>
    </dgm:pt>
    <dgm:pt modelId="{36B30E66-549E-4D18-A61A-4038834571D6}" type="pres">
      <dgm:prSet presAssocID="{07439EDF-3118-43B5-BE3D-3CD151959B49}" presName="parentNode" presStyleLbl="node1" presStyleIdx="3" presStyleCnt="5">
        <dgm:presLayoutVars>
          <dgm:chMax val="0"/>
          <dgm:bulletEnabled val="1"/>
        </dgm:presLayoutVars>
      </dgm:prSet>
      <dgm:spPr/>
    </dgm:pt>
    <dgm:pt modelId="{6DDBBB07-39A4-4748-AEF1-17756B3A5CCE}" type="pres">
      <dgm:prSet presAssocID="{07439EDF-3118-43B5-BE3D-3CD151959B49}" presName="childNode" presStyleLbl="node1" presStyleIdx="3" presStyleCnt="5">
        <dgm:presLayoutVars>
          <dgm:bulletEnabled val="1"/>
        </dgm:presLayoutVars>
      </dgm:prSet>
      <dgm:spPr/>
    </dgm:pt>
    <dgm:pt modelId="{53C1E31E-89EC-4E1E-965E-B6F15E377CFB}" type="pres">
      <dgm:prSet presAssocID="{A64E1051-B465-4892-A887-EF98A5D9B85C}" presName="hSp" presStyleCnt="0"/>
      <dgm:spPr/>
    </dgm:pt>
    <dgm:pt modelId="{B8F5F5F3-0142-42FC-935C-C1417A97E4F1}" type="pres">
      <dgm:prSet presAssocID="{A64E1051-B465-4892-A887-EF98A5D9B85C}" presName="vProcSp" presStyleCnt="0"/>
      <dgm:spPr/>
    </dgm:pt>
    <dgm:pt modelId="{E8C509B9-41CB-4121-A9F9-F0E1C0AC2748}" type="pres">
      <dgm:prSet presAssocID="{A64E1051-B465-4892-A887-EF98A5D9B85C}" presName="vSp1" presStyleCnt="0"/>
      <dgm:spPr/>
    </dgm:pt>
    <dgm:pt modelId="{06D84132-C768-4BF8-B7BC-4BBF051A18E9}" type="pres">
      <dgm:prSet presAssocID="{A64E1051-B465-4892-A887-EF98A5D9B85C}" presName="simulatedConn" presStyleLbl="solidFgAcc1" presStyleIdx="3" presStyleCnt="4" custLinFactY="-159103" custLinFactNeighborY="-200000"/>
      <dgm:spPr>
        <a:ln>
          <a:solidFill>
            <a:srgbClr val="FF9900"/>
          </a:solidFill>
        </a:ln>
      </dgm:spPr>
    </dgm:pt>
    <dgm:pt modelId="{6BA795C8-EDA9-4FAD-9B05-0EE240AACA7D}" type="pres">
      <dgm:prSet presAssocID="{A64E1051-B465-4892-A887-EF98A5D9B85C}" presName="vSp2" presStyleCnt="0"/>
      <dgm:spPr/>
    </dgm:pt>
    <dgm:pt modelId="{75D14FBA-0B4E-4D27-BB23-A0523738A7D7}" type="pres">
      <dgm:prSet presAssocID="{A64E1051-B465-4892-A887-EF98A5D9B85C}" presName="sibTrans" presStyleCnt="0"/>
      <dgm:spPr/>
    </dgm:pt>
    <dgm:pt modelId="{69030D84-15E3-432A-B3AE-A9F89F8CA792}" type="pres">
      <dgm:prSet presAssocID="{E7ACF36F-3934-4BDB-957A-4652E9BC7212}" presName="compositeNode" presStyleCnt="0">
        <dgm:presLayoutVars>
          <dgm:bulletEnabled val="1"/>
        </dgm:presLayoutVars>
      </dgm:prSet>
      <dgm:spPr/>
    </dgm:pt>
    <dgm:pt modelId="{DCF3C3A4-CAB0-459F-9FE9-FB72E8D4FD5D}" type="pres">
      <dgm:prSet presAssocID="{E7ACF36F-3934-4BDB-957A-4652E9BC7212}" presName="bgRect" presStyleLbl="node1" presStyleIdx="4" presStyleCnt="5"/>
      <dgm:spPr/>
    </dgm:pt>
    <dgm:pt modelId="{0B574F5A-58D9-40FA-AAD1-E4702DE07374}" type="pres">
      <dgm:prSet presAssocID="{E7ACF36F-3934-4BDB-957A-4652E9BC7212}" presName="parentNode" presStyleLbl="node1" presStyleIdx="4" presStyleCnt="5">
        <dgm:presLayoutVars>
          <dgm:chMax val="0"/>
          <dgm:bulletEnabled val="1"/>
        </dgm:presLayoutVars>
      </dgm:prSet>
      <dgm:spPr/>
    </dgm:pt>
    <dgm:pt modelId="{EDCF73D7-A6B7-4A9B-9135-921CCE6684B3}" type="pres">
      <dgm:prSet presAssocID="{E7ACF36F-3934-4BDB-957A-4652E9BC7212}" presName="childNode" presStyleLbl="node1" presStyleIdx="4" presStyleCnt="5">
        <dgm:presLayoutVars>
          <dgm:bulletEnabled val="1"/>
        </dgm:presLayoutVars>
      </dgm:prSet>
      <dgm:spPr/>
    </dgm:pt>
  </dgm:ptLst>
  <dgm:cxnLst>
    <dgm:cxn modelId="{69819914-EAA8-4C27-A140-002A1A645E21}" srcId="{E7ACF36F-3934-4BDB-957A-4652E9BC7212}" destId="{9D784DFB-592B-42B1-8A79-A46CFB72CF14}" srcOrd="0" destOrd="0" parTransId="{3AB0A30E-53F5-41B3-8CC2-16960A733610}" sibTransId="{14589D29-1DD4-41D9-B5AA-CD04E567A784}"/>
    <dgm:cxn modelId="{7383DA2B-77E5-4B79-829A-AE338499ADF5}" srcId="{1A91B42C-0BE3-4CA5-888E-02603191AE13}" destId="{E691B60D-C14F-43AB-9F3C-4F3544E88D49}" srcOrd="0" destOrd="0" parTransId="{EC30AD65-E4B2-42FA-9B2A-6FFE66D0A7AC}" sibTransId="{2581D66F-0F44-45B5-BE65-D518C41C077B}"/>
    <dgm:cxn modelId="{5D360837-43EE-4554-9C8D-3799C25F730B}" srcId="{3102D03C-77B7-4F58-A489-3D1D8A01B286}" destId="{1A91B42C-0BE3-4CA5-888E-02603191AE13}" srcOrd="0" destOrd="0" parTransId="{99A3316C-13DE-45CC-8D0A-4BD00377C43A}" sibTransId="{295EEE41-BA52-4093-8862-345AE1BA03E8}"/>
    <dgm:cxn modelId="{CD893D62-7BD4-4ED5-B71F-F4F756BA225F}" srcId="{3102D03C-77B7-4F58-A489-3D1D8A01B286}" destId="{82E7E145-CAD3-4AA0-B0B6-66E4B308A081}" srcOrd="2" destOrd="0" parTransId="{481036F1-89C3-419A-B76F-3884FE2DFC6C}" sibTransId="{62326E96-A0A2-4A73-9DBF-91415ABDB84E}"/>
    <dgm:cxn modelId="{0D141247-3128-42F0-8401-938E2B6A52BF}" type="presOf" srcId="{07439EDF-3118-43B5-BE3D-3CD151959B49}" destId="{36B30E66-549E-4D18-A61A-4038834571D6}" srcOrd="1" destOrd="0" presId="urn:microsoft.com/office/officeart/2005/8/layout/hProcess7"/>
    <dgm:cxn modelId="{21776847-5791-4010-8CE4-3D2EDB310420}" srcId="{3102D03C-77B7-4F58-A489-3D1D8A01B286}" destId="{E7ACF36F-3934-4BDB-957A-4652E9BC7212}" srcOrd="4" destOrd="0" parTransId="{FCD18C94-F1F7-4168-BA45-904FF8308CC4}" sibTransId="{018CC21A-542D-4472-B893-733D4EBC4A7C}"/>
    <dgm:cxn modelId="{B88D7C6C-5EF3-42B5-AB29-1B1B823D7BA9}" type="presOf" srcId="{07439EDF-3118-43B5-BE3D-3CD151959B49}" destId="{D7FB5771-AD04-4B16-B3CC-4B592CFBC5B0}" srcOrd="0" destOrd="0" presId="urn:microsoft.com/office/officeart/2005/8/layout/hProcess7"/>
    <dgm:cxn modelId="{3D7D544D-BC43-4EA9-BF8C-D9736651D423}" type="presOf" srcId="{3102D03C-77B7-4F58-A489-3D1D8A01B286}" destId="{D4D23257-9B22-4D56-987A-8EFBC38D1E28}" srcOrd="0" destOrd="0" presId="urn:microsoft.com/office/officeart/2005/8/layout/hProcess7"/>
    <dgm:cxn modelId="{B713F86F-07C4-45F2-8270-64E4934266E8}" type="presOf" srcId="{E691B60D-C14F-43AB-9F3C-4F3544E88D49}" destId="{F16AD0C3-2CD0-4A4E-8FEB-8A20181739CA}" srcOrd="0" destOrd="0" presId="urn:microsoft.com/office/officeart/2005/8/layout/hProcess7"/>
    <dgm:cxn modelId="{FC04CE54-A623-4C50-8DBF-5A830D730B6A}" srcId="{82E7E145-CAD3-4AA0-B0B6-66E4B308A081}" destId="{2FF7D2B0-1DF0-42B8-8006-C3A772D8B21E}" srcOrd="0" destOrd="0" parTransId="{42E3D393-4421-47B9-ABB2-6DFFB46B5775}" sibTransId="{6B3AB579-F059-46DE-A8E7-6B51B48C2DC9}"/>
    <dgm:cxn modelId="{817EE959-6387-41C5-BA44-5264774D2853}" type="presOf" srcId="{82E7E145-CAD3-4AA0-B0B6-66E4B308A081}" destId="{5D5EED6F-C603-4E66-9DD3-9B62026C0054}" srcOrd="1" destOrd="0" presId="urn:microsoft.com/office/officeart/2005/8/layout/hProcess7"/>
    <dgm:cxn modelId="{E6D23A8E-0C67-4E1F-ACE7-9D867754263B}" type="presOf" srcId="{9D784DFB-592B-42B1-8A79-A46CFB72CF14}" destId="{EDCF73D7-A6B7-4A9B-9135-921CCE6684B3}" srcOrd="0" destOrd="0" presId="urn:microsoft.com/office/officeart/2005/8/layout/hProcess7"/>
    <dgm:cxn modelId="{49C52F94-8B30-46B2-9123-CF3EF87A2F63}" type="presOf" srcId="{71306440-217B-47C3-9A52-EF2D3EA1FE9F}" destId="{9DCD1020-47A3-4A6B-9795-8859208FE452}" srcOrd="0" destOrd="0" presId="urn:microsoft.com/office/officeart/2005/8/layout/hProcess7"/>
    <dgm:cxn modelId="{CEC4D2A3-6C4D-400A-B758-4122A617E8A2}" type="presOf" srcId="{1A91B42C-0BE3-4CA5-888E-02603191AE13}" destId="{4BC75E73-EA6B-4561-B352-114049105FD1}" srcOrd="1" destOrd="0" presId="urn:microsoft.com/office/officeart/2005/8/layout/hProcess7"/>
    <dgm:cxn modelId="{B01DCCA7-F1AE-4493-B435-049E6C10139C}" srcId="{07439EDF-3118-43B5-BE3D-3CD151959B49}" destId="{0F991FFA-2604-497B-BE04-0BF03C830756}" srcOrd="0" destOrd="0" parTransId="{2BBB85C8-5DCF-4FFB-A97C-F7457EF1DDC2}" sibTransId="{7E4FF9AA-A81D-48C9-845C-5260E76FCAEF}"/>
    <dgm:cxn modelId="{D89BE9AF-A9BC-42E6-8481-2C0DDBAC03C7}" type="presOf" srcId="{3139273D-70F6-4E16-8C93-F7B5C34A7FD9}" destId="{D2114065-7F3E-4672-87F2-F28C534DFD1D}" srcOrd="0" destOrd="0" presId="urn:microsoft.com/office/officeart/2005/8/layout/hProcess7"/>
    <dgm:cxn modelId="{BAD734BB-A945-42B5-B6E9-FEEAED2F9040}" type="presOf" srcId="{E7ACF36F-3934-4BDB-957A-4652E9BC7212}" destId="{0B574F5A-58D9-40FA-AAD1-E4702DE07374}" srcOrd="1" destOrd="0" presId="urn:microsoft.com/office/officeart/2005/8/layout/hProcess7"/>
    <dgm:cxn modelId="{DD4E1BC5-BC25-4C71-AD2E-7E1416A0A56A}" srcId="{3102D03C-77B7-4F58-A489-3D1D8A01B286}" destId="{71306440-217B-47C3-9A52-EF2D3EA1FE9F}" srcOrd="1" destOrd="0" parTransId="{5D0D7E2D-AA30-4D73-8063-7855BC7AB2D4}" sibTransId="{F5947B87-80E3-4A1D-A929-DAB5FC089E98}"/>
    <dgm:cxn modelId="{7FA890CF-E9DD-486F-B2E1-2C8EC096FD14}" srcId="{71306440-217B-47C3-9A52-EF2D3EA1FE9F}" destId="{3139273D-70F6-4E16-8C93-F7B5C34A7FD9}" srcOrd="0" destOrd="0" parTransId="{8236DA78-D745-404C-836F-3ECDE1ADB281}" sibTransId="{9129E511-6764-4CAB-BEE1-F0F3612D3B96}"/>
    <dgm:cxn modelId="{3ECAF5D0-A80B-44C3-8AB6-9AAEE2FBA673}" type="presOf" srcId="{71306440-217B-47C3-9A52-EF2D3EA1FE9F}" destId="{5FF0F96C-A3D2-4D3B-A42D-E4F75DEAC621}" srcOrd="1" destOrd="0" presId="urn:microsoft.com/office/officeart/2005/8/layout/hProcess7"/>
    <dgm:cxn modelId="{435957D2-B877-431A-8447-236670CF6247}" type="presOf" srcId="{1A91B42C-0BE3-4CA5-888E-02603191AE13}" destId="{EBB07F1C-72CE-4F3E-B179-CF660146946D}" srcOrd="0" destOrd="0" presId="urn:microsoft.com/office/officeart/2005/8/layout/hProcess7"/>
    <dgm:cxn modelId="{FA1326D9-0DA0-41CD-BDED-ECE550254395}" type="presOf" srcId="{0F991FFA-2604-497B-BE04-0BF03C830756}" destId="{6DDBBB07-39A4-4748-AEF1-17756B3A5CCE}" srcOrd="0" destOrd="0" presId="urn:microsoft.com/office/officeart/2005/8/layout/hProcess7"/>
    <dgm:cxn modelId="{F626C0E1-BD8B-41A6-81AD-60D8FF1B25DB}" srcId="{3102D03C-77B7-4F58-A489-3D1D8A01B286}" destId="{07439EDF-3118-43B5-BE3D-3CD151959B49}" srcOrd="3" destOrd="0" parTransId="{46E0C3DB-1540-48F9-AC3F-B09EFAFD12E8}" sibTransId="{A64E1051-B465-4892-A887-EF98A5D9B85C}"/>
    <dgm:cxn modelId="{ABDE18EE-5BBC-4FE4-94E0-5684EA8ABA6B}" type="presOf" srcId="{2FF7D2B0-1DF0-42B8-8006-C3A772D8B21E}" destId="{02963E2F-8E27-490D-A3C5-BC5F4CB9D19E}" srcOrd="0" destOrd="0" presId="urn:microsoft.com/office/officeart/2005/8/layout/hProcess7"/>
    <dgm:cxn modelId="{78CA4FF2-DF6B-4DC9-BF58-443DAEF46CBC}" type="presOf" srcId="{82E7E145-CAD3-4AA0-B0B6-66E4B308A081}" destId="{826E06AA-943A-4B5D-8791-1C38EA1323D2}" srcOrd="0" destOrd="0" presId="urn:microsoft.com/office/officeart/2005/8/layout/hProcess7"/>
    <dgm:cxn modelId="{176C6BFD-D7FC-41A0-9A6C-F634B3869247}" type="presOf" srcId="{E7ACF36F-3934-4BDB-957A-4652E9BC7212}" destId="{DCF3C3A4-CAB0-459F-9FE9-FB72E8D4FD5D}" srcOrd="0" destOrd="0" presId="urn:microsoft.com/office/officeart/2005/8/layout/hProcess7"/>
    <dgm:cxn modelId="{DE40E1E9-ADDF-416B-867B-5489A8104BD0}" type="presParOf" srcId="{D4D23257-9B22-4D56-987A-8EFBC38D1E28}" destId="{4FA2CBDA-C16E-4026-8FB1-74E368CA09C3}" srcOrd="0" destOrd="0" presId="urn:microsoft.com/office/officeart/2005/8/layout/hProcess7"/>
    <dgm:cxn modelId="{EC037FBC-D407-41AE-A236-27FB2278DC70}" type="presParOf" srcId="{4FA2CBDA-C16E-4026-8FB1-74E368CA09C3}" destId="{EBB07F1C-72CE-4F3E-B179-CF660146946D}" srcOrd="0" destOrd="0" presId="urn:microsoft.com/office/officeart/2005/8/layout/hProcess7"/>
    <dgm:cxn modelId="{7D36A005-8A99-4244-BEE7-4722A2C12778}" type="presParOf" srcId="{4FA2CBDA-C16E-4026-8FB1-74E368CA09C3}" destId="{4BC75E73-EA6B-4561-B352-114049105FD1}" srcOrd="1" destOrd="0" presId="urn:microsoft.com/office/officeart/2005/8/layout/hProcess7"/>
    <dgm:cxn modelId="{89793154-6B66-4C4D-963C-975643F640BB}" type="presParOf" srcId="{4FA2CBDA-C16E-4026-8FB1-74E368CA09C3}" destId="{F16AD0C3-2CD0-4A4E-8FEB-8A20181739CA}" srcOrd="2" destOrd="0" presId="urn:microsoft.com/office/officeart/2005/8/layout/hProcess7"/>
    <dgm:cxn modelId="{69DE40ED-388C-4B29-B276-27403A10C342}" type="presParOf" srcId="{D4D23257-9B22-4D56-987A-8EFBC38D1E28}" destId="{8611917B-673D-4DF2-86B8-AA61FA69155B}" srcOrd="1" destOrd="0" presId="urn:microsoft.com/office/officeart/2005/8/layout/hProcess7"/>
    <dgm:cxn modelId="{834867A9-4895-4FF8-A7CB-C8DEFA5BF9BE}" type="presParOf" srcId="{D4D23257-9B22-4D56-987A-8EFBC38D1E28}" destId="{7E786B2C-1A0E-4933-9327-ED8EC0256855}" srcOrd="2" destOrd="0" presId="urn:microsoft.com/office/officeart/2005/8/layout/hProcess7"/>
    <dgm:cxn modelId="{5034505F-A7E3-454C-AD70-16F2CBFC6FC5}" type="presParOf" srcId="{7E786B2C-1A0E-4933-9327-ED8EC0256855}" destId="{6509AA2B-9236-480D-A1AE-935AC866B6E9}" srcOrd="0" destOrd="0" presId="urn:microsoft.com/office/officeart/2005/8/layout/hProcess7"/>
    <dgm:cxn modelId="{59DB5F1B-4175-49CD-B04E-F019612C4F71}" type="presParOf" srcId="{7E786B2C-1A0E-4933-9327-ED8EC0256855}" destId="{7E06D85D-2790-4371-ABA1-4486A7E69841}" srcOrd="1" destOrd="0" presId="urn:microsoft.com/office/officeart/2005/8/layout/hProcess7"/>
    <dgm:cxn modelId="{97182878-3119-4472-A3D1-E33DA092EB98}" type="presParOf" srcId="{7E786B2C-1A0E-4933-9327-ED8EC0256855}" destId="{2842FCCC-DFD1-4FFD-AD36-D535C080BA2F}" srcOrd="2" destOrd="0" presId="urn:microsoft.com/office/officeart/2005/8/layout/hProcess7"/>
    <dgm:cxn modelId="{F335515C-6858-4D2A-9361-60493BA892DC}" type="presParOf" srcId="{D4D23257-9B22-4D56-987A-8EFBC38D1E28}" destId="{7A1C6FD7-ABB4-41F0-B587-604EB75BA49E}" srcOrd="3" destOrd="0" presId="urn:microsoft.com/office/officeart/2005/8/layout/hProcess7"/>
    <dgm:cxn modelId="{2AB40EAC-BF5A-484B-A5B2-B1A9887566BB}" type="presParOf" srcId="{D4D23257-9B22-4D56-987A-8EFBC38D1E28}" destId="{35968A87-CDE7-4031-8C24-CA8A9F383A0B}" srcOrd="4" destOrd="0" presId="urn:microsoft.com/office/officeart/2005/8/layout/hProcess7"/>
    <dgm:cxn modelId="{81769DA2-F2E5-47F1-A0CC-9342C3FAA8AD}" type="presParOf" srcId="{35968A87-CDE7-4031-8C24-CA8A9F383A0B}" destId="{9DCD1020-47A3-4A6B-9795-8859208FE452}" srcOrd="0" destOrd="0" presId="urn:microsoft.com/office/officeart/2005/8/layout/hProcess7"/>
    <dgm:cxn modelId="{34208A0B-CA98-46CE-984F-DD6357C30FB8}" type="presParOf" srcId="{35968A87-CDE7-4031-8C24-CA8A9F383A0B}" destId="{5FF0F96C-A3D2-4D3B-A42D-E4F75DEAC621}" srcOrd="1" destOrd="0" presId="urn:microsoft.com/office/officeart/2005/8/layout/hProcess7"/>
    <dgm:cxn modelId="{01D9B8C0-F1C8-4361-87BE-F82046BA38D8}" type="presParOf" srcId="{35968A87-CDE7-4031-8C24-CA8A9F383A0B}" destId="{D2114065-7F3E-4672-87F2-F28C534DFD1D}" srcOrd="2" destOrd="0" presId="urn:microsoft.com/office/officeart/2005/8/layout/hProcess7"/>
    <dgm:cxn modelId="{34E8AB53-3D29-4CB8-A699-389BB5F49AEF}" type="presParOf" srcId="{D4D23257-9B22-4D56-987A-8EFBC38D1E28}" destId="{9CFBEE15-C3B8-4758-B20A-A64355216354}" srcOrd="5" destOrd="0" presId="urn:microsoft.com/office/officeart/2005/8/layout/hProcess7"/>
    <dgm:cxn modelId="{0BEA7312-EA20-4EE5-B55F-7C38BEBD7FC0}" type="presParOf" srcId="{D4D23257-9B22-4D56-987A-8EFBC38D1E28}" destId="{DAF4CD07-541E-48C9-95D0-435F5EA08F74}" srcOrd="6" destOrd="0" presId="urn:microsoft.com/office/officeart/2005/8/layout/hProcess7"/>
    <dgm:cxn modelId="{6A99BF1B-11BE-4112-B448-AC6FA07E59B4}" type="presParOf" srcId="{DAF4CD07-541E-48C9-95D0-435F5EA08F74}" destId="{4DF9F1DF-CDC6-4DDD-8966-5DD59DED76AC}" srcOrd="0" destOrd="0" presId="urn:microsoft.com/office/officeart/2005/8/layout/hProcess7"/>
    <dgm:cxn modelId="{49AB6810-F3CA-4AD3-822E-70154026F0E0}" type="presParOf" srcId="{DAF4CD07-541E-48C9-95D0-435F5EA08F74}" destId="{79B03D78-7110-427A-BF41-E1A3627E32FA}" srcOrd="1" destOrd="0" presId="urn:microsoft.com/office/officeart/2005/8/layout/hProcess7"/>
    <dgm:cxn modelId="{DAD491FE-B9BB-4FF3-B3D9-AFB50CBA4688}" type="presParOf" srcId="{DAF4CD07-541E-48C9-95D0-435F5EA08F74}" destId="{1BC2720F-1685-4C42-9C5F-738D790DA985}" srcOrd="2" destOrd="0" presId="urn:microsoft.com/office/officeart/2005/8/layout/hProcess7"/>
    <dgm:cxn modelId="{549979B5-B64C-450B-AD0E-E0BCAE2E05CC}" type="presParOf" srcId="{D4D23257-9B22-4D56-987A-8EFBC38D1E28}" destId="{BD70A336-9958-47CA-828B-705B8E1BD50A}" srcOrd="7" destOrd="0" presId="urn:microsoft.com/office/officeart/2005/8/layout/hProcess7"/>
    <dgm:cxn modelId="{3BBFF288-748A-482D-8FCE-609CDFAD62C4}" type="presParOf" srcId="{D4D23257-9B22-4D56-987A-8EFBC38D1E28}" destId="{3C6B8359-158A-44E0-BD84-4C9E712C7D16}" srcOrd="8" destOrd="0" presId="urn:microsoft.com/office/officeart/2005/8/layout/hProcess7"/>
    <dgm:cxn modelId="{B1DFD0A7-A336-42A2-830E-A6261656C8DD}" type="presParOf" srcId="{3C6B8359-158A-44E0-BD84-4C9E712C7D16}" destId="{826E06AA-943A-4B5D-8791-1C38EA1323D2}" srcOrd="0" destOrd="0" presId="urn:microsoft.com/office/officeart/2005/8/layout/hProcess7"/>
    <dgm:cxn modelId="{4C1AD6D7-B758-4C44-9500-31CD70325D10}" type="presParOf" srcId="{3C6B8359-158A-44E0-BD84-4C9E712C7D16}" destId="{5D5EED6F-C603-4E66-9DD3-9B62026C0054}" srcOrd="1" destOrd="0" presId="urn:microsoft.com/office/officeart/2005/8/layout/hProcess7"/>
    <dgm:cxn modelId="{3F6502BE-86BE-4FCF-BF08-A6C4B02E815B}" type="presParOf" srcId="{3C6B8359-158A-44E0-BD84-4C9E712C7D16}" destId="{02963E2F-8E27-490D-A3C5-BC5F4CB9D19E}" srcOrd="2" destOrd="0" presId="urn:microsoft.com/office/officeart/2005/8/layout/hProcess7"/>
    <dgm:cxn modelId="{E91C9FC7-A1B3-4065-99C5-F8FBD5038CBF}" type="presParOf" srcId="{D4D23257-9B22-4D56-987A-8EFBC38D1E28}" destId="{D013B219-2993-4631-9878-FDA8CBF1E535}" srcOrd="9" destOrd="0" presId="urn:microsoft.com/office/officeart/2005/8/layout/hProcess7"/>
    <dgm:cxn modelId="{C2EBD7AC-8C09-4C43-9D8E-F8842404C3F9}" type="presParOf" srcId="{D4D23257-9B22-4D56-987A-8EFBC38D1E28}" destId="{F663906F-5A58-4F90-993A-D21CE8F99F02}" srcOrd="10" destOrd="0" presId="urn:microsoft.com/office/officeart/2005/8/layout/hProcess7"/>
    <dgm:cxn modelId="{3561F847-B294-4317-BB03-A920230EEA7B}" type="presParOf" srcId="{F663906F-5A58-4F90-993A-D21CE8F99F02}" destId="{4C255789-04FC-460C-A306-7B5A05C30BE0}" srcOrd="0" destOrd="0" presId="urn:microsoft.com/office/officeart/2005/8/layout/hProcess7"/>
    <dgm:cxn modelId="{03BBEBC6-92AF-4E2F-8AF4-C93296ACAA92}" type="presParOf" srcId="{F663906F-5A58-4F90-993A-D21CE8F99F02}" destId="{6E382471-836E-4D07-B20A-100CA19702A6}" srcOrd="1" destOrd="0" presId="urn:microsoft.com/office/officeart/2005/8/layout/hProcess7"/>
    <dgm:cxn modelId="{07B289B0-7FFE-4C20-9A07-056F0D475409}" type="presParOf" srcId="{F663906F-5A58-4F90-993A-D21CE8F99F02}" destId="{C18FA9D2-10FA-4E16-B567-170AE541853A}" srcOrd="2" destOrd="0" presId="urn:microsoft.com/office/officeart/2005/8/layout/hProcess7"/>
    <dgm:cxn modelId="{79B9B9BE-9F45-48A3-AAC3-7B12CA123248}" type="presParOf" srcId="{D4D23257-9B22-4D56-987A-8EFBC38D1E28}" destId="{50AFBEF1-4129-4932-B88A-130B0118D53D}" srcOrd="11" destOrd="0" presId="urn:microsoft.com/office/officeart/2005/8/layout/hProcess7"/>
    <dgm:cxn modelId="{9F254FCF-970D-41A2-97AA-6BCF1E7BC0AA}" type="presParOf" srcId="{D4D23257-9B22-4D56-987A-8EFBC38D1E28}" destId="{A73A183C-499F-4873-B429-39D7D9E64D91}" srcOrd="12" destOrd="0" presId="urn:microsoft.com/office/officeart/2005/8/layout/hProcess7"/>
    <dgm:cxn modelId="{9B98F2D3-D00A-4D91-BF32-A92299658343}" type="presParOf" srcId="{A73A183C-499F-4873-B429-39D7D9E64D91}" destId="{D7FB5771-AD04-4B16-B3CC-4B592CFBC5B0}" srcOrd="0" destOrd="0" presId="urn:microsoft.com/office/officeart/2005/8/layout/hProcess7"/>
    <dgm:cxn modelId="{7DE96C05-47A4-4D06-8B01-AF777F6ADAF3}" type="presParOf" srcId="{A73A183C-499F-4873-B429-39D7D9E64D91}" destId="{36B30E66-549E-4D18-A61A-4038834571D6}" srcOrd="1" destOrd="0" presId="urn:microsoft.com/office/officeart/2005/8/layout/hProcess7"/>
    <dgm:cxn modelId="{8AB87643-7106-4A57-91CA-4178E97644F9}" type="presParOf" srcId="{A73A183C-499F-4873-B429-39D7D9E64D91}" destId="{6DDBBB07-39A4-4748-AEF1-17756B3A5CCE}" srcOrd="2" destOrd="0" presId="urn:microsoft.com/office/officeart/2005/8/layout/hProcess7"/>
    <dgm:cxn modelId="{0C1D3DC6-C665-452F-B19D-51572A988BEB}" type="presParOf" srcId="{D4D23257-9B22-4D56-987A-8EFBC38D1E28}" destId="{53C1E31E-89EC-4E1E-965E-B6F15E377CFB}" srcOrd="13" destOrd="0" presId="urn:microsoft.com/office/officeart/2005/8/layout/hProcess7"/>
    <dgm:cxn modelId="{1317522D-B008-4FB9-B2A2-B2CE2A1C0795}" type="presParOf" srcId="{D4D23257-9B22-4D56-987A-8EFBC38D1E28}" destId="{B8F5F5F3-0142-42FC-935C-C1417A97E4F1}" srcOrd="14" destOrd="0" presId="urn:microsoft.com/office/officeart/2005/8/layout/hProcess7"/>
    <dgm:cxn modelId="{D60CDF3B-D95D-493C-A486-72E027AD8707}" type="presParOf" srcId="{B8F5F5F3-0142-42FC-935C-C1417A97E4F1}" destId="{E8C509B9-41CB-4121-A9F9-F0E1C0AC2748}" srcOrd="0" destOrd="0" presId="urn:microsoft.com/office/officeart/2005/8/layout/hProcess7"/>
    <dgm:cxn modelId="{EA83B50E-F7DA-4C3C-BF5B-D22405BAB329}" type="presParOf" srcId="{B8F5F5F3-0142-42FC-935C-C1417A97E4F1}" destId="{06D84132-C768-4BF8-B7BC-4BBF051A18E9}" srcOrd="1" destOrd="0" presId="urn:microsoft.com/office/officeart/2005/8/layout/hProcess7"/>
    <dgm:cxn modelId="{74227D74-9299-4C7E-9248-13BD0E8B4E2E}" type="presParOf" srcId="{B8F5F5F3-0142-42FC-935C-C1417A97E4F1}" destId="{6BA795C8-EDA9-4FAD-9B05-0EE240AACA7D}" srcOrd="2" destOrd="0" presId="urn:microsoft.com/office/officeart/2005/8/layout/hProcess7"/>
    <dgm:cxn modelId="{D6D6AA22-7D0E-4904-9730-43B5EA7BF953}" type="presParOf" srcId="{D4D23257-9B22-4D56-987A-8EFBC38D1E28}" destId="{75D14FBA-0B4E-4D27-BB23-A0523738A7D7}" srcOrd="15" destOrd="0" presId="urn:microsoft.com/office/officeart/2005/8/layout/hProcess7"/>
    <dgm:cxn modelId="{62B61FF7-AEB4-4B22-BC0F-6699EBEB37B9}" type="presParOf" srcId="{D4D23257-9B22-4D56-987A-8EFBC38D1E28}" destId="{69030D84-15E3-432A-B3AE-A9F89F8CA792}" srcOrd="16" destOrd="0" presId="urn:microsoft.com/office/officeart/2005/8/layout/hProcess7"/>
    <dgm:cxn modelId="{974891FF-7DB7-4783-ABD0-7F52959A2D6B}" type="presParOf" srcId="{69030D84-15E3-432A-B3AE-A9F89F8CA792}" destId="{DCF3C3A4-CAB0-459F-9FE9-FB72E8D4FD5D}" srcOrd="0" destOrd="0" presId="urn:microsoft.com/office/officeart/2005/8/layout/hProcess7"/>
    <dgm:cxn modelId="{627B287B-3A5F-4A7D-AC47-20173089D4BC}" type="presParOf" srcId="{69030D84-15E3-432A-B3AE-A9F89F8CA792}" destId="{0B574F5A-58D9-40FA-AAD1-E4702DE07374}" srcOrd="1" destOrd="0" presId="urn:microsoft.com/office/officeart/2005/8/layout/hProcess7"/>
    <dgm:cxn modelId="{0AD79563-8575-4499-A393-F09DF21942D9}" type="presParOf" srcId="{69030D84-15E3-432A-B3AE-A9F89F8CA792}" destId="{EDCF73D7-A6B7-4A9B-9135-921CCE6684B3}"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AE411-C255-4593-93BB-700DBF9FE69F}" type="doc">
      <dgm:prSet loTypeId="urn:microsoft.com/office/officeart/2005/8/layout/vList5" loCatId="list" qsTypeId="urn:microsoft.com/office/officeart/2005/8/quickstyle/simple1" qsCatId="simple" csTypeId="urn:microsoft.com/office/officeart/2005/8/colors/colorful3" csCatId="colorful" phldr="1"/>
      <dgm:spPr/>
    </dgm:pt>
    <dgm:pt modelId="{AAD85BBF-7918-4342-A84D-C3A414983C16}">
      <dgm:prSet phldrT="[Text]"/>
      <dgm:spPr>
        <a:solidFill>
          <a:srgbClr val="007299"/>
        </a:solidFill>
      </dgm:spPr>
      <dgm:t>
        <a:bodyPr/>
        <a:lstStyle/>
        <a:p>
          <a:r>
            <a:rPr lang="en-US" dirty="0"/>
            <a:t>Social Security Number</a:t>
          </a:r>
        </a:p>
      </dgm:t>
    </dgm:pt>
    <dgm:pt modelId="{F1A16B3A-1A9E-4B35-A7B6-5603A70B1FE1}" type="parTrans" cxnId="{983C687A-8CAD-40D2-BAF1-17B752C6D9C0}">
      <dgm:prSet/>
      <dgm:spPr/>
      <dgm:t>
        <a:bodyPr/>
        <a:lstStyle/>
        <a:p>
          <a:endParaRPr lang="en-US"/>
        </a:p>
      </dgm:t>
    </dgm:pt>
    <dgm:pt modelId="{E88DAAFB-5E01-4875-AC98-14261629D718}" type="sibTrans" cxnId="{983C687A-8CAD-40D2-BAF1-17B752C6D9C0}">
      <dgm:prSet/>
      <dgm:spPr/>
      <dgm:t>
        <a:bodyPr/>
        <a:lstStyle/>
        <a:p>
          <a:endParaRPr lang="en-US"/>
        </a:p>
      </dgm:t>
    </dgm:pt>
    <dgm:pt modelId="{7848CF29-068A-446F-9832-74DF468DB4C6}">
      <dgm:prSet phldrT="[Text]"/>
      <dgm:spPr>
        <a:solidFill>
          <a:srgbClr val="92278F"/>
        </a:solidFill>
      </dgm:spPr>
      <dgm:t>
        <a:bodyPr/>
        <a:lstStyle/>
        <a:p>
          <a:r>
            <a:rPr lang="en-US" dirty="0"/>
            <a:t>Username</a:t>
          </a:r>
        </a:p>
      </dgm:t>
    </dgm:pt>
    <dgm:pt modelId="{C2509F6A-4389-4C66-A820-653888B5DD3B}" type="parTrans" cxnId="{BEF0F6B1-1D7C-4302-9009-DB96BF1EC9AD}">
      <dgm:prSet/>
      <dgm:spPr/>
      <dgm:t>
        <a:bodyPr/>
        <a:lstStyle/>
        <a:p>
          <a:endParaRPr lang="en-US"/>
        </a:p>
      </dgm:t>
    </dgm:pt>
    <dgm:pt modelId="{EBF30F1C-4FC4-457D-B639-CC5BF3E5A29F}" type="sibTrans" cxnId="{BEF0F6B1-1D7C-4302-9009-DB96BF1EC9AD}">
      <dgm:prSet/>
      <dgm:spPr/>
      <dgm:t>
        <a:bodyPr/>
        <a:lstStyle/>
        <a:p>
          <a:endParaRPr lang="en-US"/>
        </a:p>
      </dgm:t>
    </dgm:pt>
    <dgm:pt modelId="{C331C23A-6C25-4F20-8A36-977FD6A2862B}">
      <dgm:prSet phldrT="[Text]"/>
      <dgm:spPr>
        <a:solidFill>
          <a:srgbClr val="41762C"/>
        </a:solidFill>
      </dgm:spPr>
      <dgm:t>
        <a:bodyPr/>
        <a:lstStyle/>
        <a:p>
          <a:r>
            <a:rPr lang="en-US" dirty="0"/>
            <a:t>Email Address</a:t>
          </a:r>
        </a:p>
      </dgm:t>
    </dgm:pt>
    <dgm:pt modelId="{268F4990-8F88-470E-9F2A-0744111AE56D}" type="parTrans" cxnId="{DC274FF3-BEC9-4C79-89BC-D10D33D82C5E}">
      <dgm:prSet/>
      <dgm:spPr/>
      <dgm:t>
        <a:bodyPr/>
        <a:lstStyle/>
        <a:p>
          <a:endParaRPr lang="en-US"/>
        </a:p>
      </dgm:t>
    </dgm:pt>
    <dgm:pt modelId="{9671C4E6-5799-413B-8A6D-994FDB379E51}" type="sibTrans" cxnId="{DC274FF3-BEC9-4C79-89BC-D10D33D82C5E}">
      <dgm:prSet/>
      <dgm:spPr/>
      <dgm:t>
        <a:bodyPr/>
        <a:lstStyle/>
        <a:p>
          <a:endParaRPr lang="en-US"/>
        </a:p>
      </dgm:t>
    </dgm:pt>
    <dgm:pt modelId="{44781BB3-1F1C-4393-A8DD-0E30F1A32428}">
      <dgm:prSet phldrT="[Text]"/>
      <dgm:spPr>
        <a:solidFill>
          <a:srgbClr val="FF9900"/>
        </a:solidFill>
      </dgm:spPr>
      <dgm:t>
        <a:bodyPr/>
        <a:lstStyle/>
        <a:p>
          <a:r>
            <a:rPr lang="en-US" dirty="0"/>
            <a:t>Password</a:t>
          </a:r>
        </a:p>
      </dgm:t>
    </dgm:pt>
    <dgm:pt modelId="{88C7A202-688B-421F-8842-7FD710033E58}" type="parTrans" cxnId="{8EF5CA8D-4E6A-4479-BB57-EB58AE5B4146}">
      <dgm:prSet/>
      <dgm:spPr/>
      <dgm:t>
        <a:bodyPr/>
        <a:lstStyle/>
        <a:p>
          <a:endParaRPr lang="en-US"/>
        </a:p>
      </dgm:t>
    </dgm:pt>
    <dgm:pt modelId="{36018B8D-8880-436D-8BFD-F1A3F4E23D4E}" type="sibTrans" cxnId="{8EF5CA8D-4E6A-4479-BB57-EB58AE5B4146}">
      <dgm:prSet/>
      <dgm:spPr/>
      <dgm:t>
        <a:bodyPr/>
        <a:lstStyle/>
        <a:p>
          <a:endParaRPr lang="en-US"/>
        </a:p>
      </dgm:t>
    </dgm:pt>
    <dgm:pt modelId="{8BF23DC1-0CF7-4D54-B695-C2834FA1103A}">
      <dgm:prSet phldrT="[Text]"/>
      <dgm:spPr>
        <a:solidFill>
          <a:srgbClr val="B22134"/>
        </a:solidFill>
        <a:ln>
          <a:noFill/>
        </a:ln>
      </dgm:spPr>
      <dgm:t>
        <a:bodyPr/>
        <a:lstStyle/>
        <a:p>
          <a:r>
            <a:rPr lang="en-US" dirty="0"/>
            <a:t>Mobile Phone</a:t>
          </a:r>
        </a:p>
      </dgm:t>
    </dgm:pt>
    <dgm:pt modelId="{068BB445-D722-4D8F-9FE4-5AC3939A531A}" type="parTrans" cxnId="{B6EB0A06-0B70-4ACA-B128-0D2A76F153BA}">
      <dgm:prSet/>
      <dgm:spPr/>
      <dgm:t>
        <a:bodyPr/>
        <a:lstStyle/>
        <a:p>
          <a:endParaRPr lang="en-US"/>
        </a:p>
      </dgm:t>
    </dgm:pt>
    <dgm:pt modelId="{1078CE4C-2974-4A4F-9B64-6FB1F1CF19D3}" type="sibTrans" cxnId="{B6EB0A06-0B70-4ACA-B128-0D2A76F153BA}">
      <dgm:prSet/>
      <dgm:spPr/>
      <dgm:t>
        <a:bodyPr/>
        <a:lstStyle/>
        <a:p>
          <a:endParaRPr lang="en-US"/>
        </a:p>
      </dgm:t>
    </dgm:pt>
    <dgm:pt modelId="{6EFCFC6D-5171-467B-9369-78ED84F90A33}">
      <dgm:prSet phldrT="[Text]"/>
      <dgm:spPr>
        <a:solidFill>
          <a:srgbClr val="004C67"/>
        </a:solidFill>
      </dgm:spPr>
      <dgm:t>
        <a:bodyPr/>
        <a:lstStyle/>
        <a:p>
          <a:r>
            <a:rPr lang="en-US" dirty="0"/>
            <a:t>Security Questions</a:t>
          </a:r>
        </a:p>
      </dgm:t>
    </dgm:pt>
    <dgm:pt modelId="{42B1A35D-B0F1-4632-B4E8-F8C4735165DA}" type="parTrans" cxnId="{2DEBD269-5282-4154-8C4D-67ECC5D8A7EF}">
      <dgm:prSet/>
      <dgm:spPr/>
      <dgm:t>
        <a:bodyPr/>
        <a:lstStyle/>
        <a:p>
          <a:endParaRPr lang="en-US"/>
        </a:p>
      </dgm:t>
    </dgm:pt>
    <dgm:pt modelId="{709267E0-4A83-4E91-B048-F647CE08641C}" type="sibTrans" cxnId="{2DEBD269-5282-4154-8C4D-67ECC5D8A7EF}">
      <dgm:prSet/>
      <dgm:spPr/>
      <dgm:t>
        <a:bodyPr/>
        <a:lstStyle/>
        <a:p>
          <a:endParaRPr lang="en-US"/>
        </a:p>
      </dgm:t>
    </dgm:pt>
    <dgm:pt modelId="{EC3AA9FC-BE68-45FA-BA9E-327890EF8C12}">
      <dgm:prSet phldrT="[Text]"/>
      <dgm:spPr>
        <a:solidFill>
          <a:srgbClr val="92278F"/>
        </a:solidFill>
      </dgm:spPr>
      <dgm:t>
        <a:bodyPr/>
        <a:lstStyle/>
        <a:p>
          <a:r>
            <a:rPr lang="en-US" dirty="0"/>
            <a:t>Enable Two-Step Verification</a:t>
          </a:r>
        </a:p>
      </dgm:t>
    </dgm:pt>
    <dgm:pt modelId="{BA815F20-09A4-4EA2-8DF3-FE911EDA6182}" type="parTrans" cxnId="{3B537608-B8EA-4EA2-816C-7C072B47C10C}">
      <dgm:prSet/>
      <dgm:spPr/>
      <dgm:t>
        <a:bodyPr/>
        <a:lstStyle/>
        <a:p>
          <a:endParaRPr lang="en-US"/>
        </a:p>
      </dgm:t>
    </dgm:pt>
    <dgm:pt modelId="{CB00F14E-954A-43CC-8263-EE8D36544B26}" type="sibTrans" cxnId="{3B537608-B8EA-4EA2-816C-7C072B47C10C}">
      <dgm:prSet/>
      <dgm:spPr/>
      <dgm:t>
        <a:bodyPr/>
        <a:lstStyle/>
        <a:p>
          <a:endParaRPr lang="en-US"/>
        </a:p>
      </dgm:t>
    </dgm:pt>
    <dgm:pt modelId="{93D7A937-9A2B-4B65-B139-CF12C5F65602}" type="pres">
      <dgm:prSet presAssocID="{E1CAE411-C255-4593-93BB-700DBF9FE69F}" presName="Name0" presStyleCnt="0">
        <dgm:presLayoutVars>
          <dgm:dir/>
          <dgm:animLvl val="lvl"/>
          <dgm:resizeHandles val="exact"/>
        </dgm:presLayoutVars>
      </dgm:prSet>
      <dgm:spPr/>
    </dgm:pt>
    <dgm:pt modelId="{B3913C19-8F22-45F0-B9E3-C437CEC822CA}" type="pres">
      <dgm:prSet presAssocID="{AAD85BBF-7918-4342-A84D-C3A414983C16}" presName="linNode" presStyleCnt="0"/>
      <dgm:spPr/>
    </dgm:pt>
    <dgm:pt modelId="{45DC1308-535F-46F8-B8BF-A53E8747AA42}" type="pres">
      <dgm:prSet presAssocID="{AAD85BBF-7918-4342-A84D-C3A414983C16}" presName="parentText" presStyleLbl="node1" presStyleIdx="0" presStyleCnt="7">
        <dgm:presLayoutVars>
          <dgm:chMax val="1"/>
          <dgm:bulletEnabled val="1"/>
        </dgm:presLayoutVars>
      </dgm:prSet>
      <dgm:spPr/>
    </dgm:pt>
    <dgm:pt modelId="{BC0FB8EC-5BF8-45BF-B0B7-E2C310DCFCBB}" type="pres">
      <dgm:prSet presAssocID="{E88DAAFB-5E01-4875-AC98-14261629D718}" presName="sp" presStyleCnt="0"/>
      <dgm:spPr/>
    </dgm:pt>
    <dgm:pt modelId="{91790C7A-9348-4D23-A097-7918EF4CF146}" type="pres">
      <dgm:prSet presAssocID="{7848CF29-068A-446F-9832-74DF468DB4C6}" presName="linNode" presStyleCnt="0"/>
      <dgm:spPr/>
    </dgm:pt>
    <dgm:pt modelId="{C83FF743-DB74-40B2-8994-E2B195D588E9}" type="pres">
      <dgm:prSet presAssocID="{7848CF29-068A-446F-9832-74DF468DB4C6}" presName="parentText" presStyleLbl="node1" presStyleIdx="1" presStyleCnt="7">
        <dgm:presLayoutVars>
          <dgm:chMax val="1"/>
          <dgm:bulletEnabled val="1"/>
        </dgm:presLayoutVars>
      </dgm:prSet>
      <dgm:spPr/>
    </dgm:pt>
    <dgm:pt modelId="{7D35CEBE-797C-4E93-8C70-4EBBC072D328}" type="pres">
      <dgm:prSet presAssocID="{EBF30F1C-4FC4-457D-B639-CC5BF3E5A29F}" presName="sp" presStyleCnt="0"/>
      <dgm:spPr/>
    </dgm:pt>
    <dgm:pt modelId="{9CCF0ED8-B138-4257-8D77-6542E40B4E97}" type="pres">
      <dgm:prSet presAssocID="{C331C23A-6C25-4F20-8A36-977FD6A2862B}" presName="linNode" presStyleCnt="0"/>
      <dgm:spPr/>
    </dgm:pt>
    <dgm:pt modelId="{5ABAE2EC-B456-4F55-840B-A916948DFF98}" type="pres">
      <dgm:prSet presAssocID="{C331C23A-6C25-4F20-8A36-977FD6A2862B}" presName="parentText" presStyleLbl="node1" presStyleIdx="2" presStyleCnt="7">
        <dgm:presLayoutVars>
          <dgm:chMax val="1"/>
          <dgm:bulletEnabled val="1"/>
        </dgm:presLayoutVars>
      </dgm:prSet>
      <dgm:spPr/>
    </dgm:pt>
    <dgm:pt modelId="{21FFFF8F-7498-42AC-A400-4729642844FF}" type="pres">
      <dgm:prSet presAssocID="{9671C4E6-5799-413B-8A6D-994FDB379E51}" presName="sp" presStyleCnt="0"/>
      <dgm:spPr/>
    </dgm:pt>
    <dgm:pt modelId="{2A0BF1B1-7550-43C0-B1B7-5B9662164FC2}" type="pres">
      <dgm:prSet presAssocID="{44781BB3-1F1C-4393-A8DD-0E30F1A32428}" presName="linNode" presStyleCnt="0"/>
      <dgm:spPr/>
    </dgm:pt>
    <dgm:pt modelId="{A11E403A-59F4-4CDF-85D2-A5C9F17CA729}" type="pres">
      <dgm:prSet presAssocID="{44781BB3-1F1C-4393-A8DD-0E30F1A32428}" presName="parentText" presStyleLbl="node1" presStyleIdx="3" presStyleCnt="7">
        <dgm:presLayoutVars>
          <dgm:chMax val="1"/>
          <dgm:bulletEnabled val="1"/>
        </dgm:presLayoutVars>
      </dgm:prSet>
      <dgm:spPr/>
    </dgm:pt>
    <dgm:pt modelId="{FEFFF64F-4D3F-45D9-B1CD-EC719C469DC2}" type="pres">
      <dgm:prSet presAssocID="{36018B8D-8880-436D-8BFD-F1A3F4E23D4E}" presName="sp" presStyleCnt="0"/>
      <dgm:spPr/>
    </dgm:pt>
    <dgm:pt modelId="{EA90F2B6-FCD0-477A-9143-A1406E18A620}" type="pres">
      <dgm:prSet presAssocID="{8BF23DC1-0CF7-4D54-B695-C2834FA1103A}" presName="linNode" presStyleCnt="0"/>
      <dgm:spPr/>
    </dgm:pt>
    <dgm:pt modelId="{D01A4EEB-3211-466D-828F-09AB43CFEDBD}" type="pres">
      <dgm:prSet presAssocID="{8BF23DC1-0CF7-4D54-B695-C2834FA1103A}" presName="parentText" presStyleLbl="node1" presStyleIdx="4" presStyleCnt="7">
        <dgm:presLayoutVars>
          <dgm:chMax val="1"/>
          <dgm:bulletEnabled val="1"/>
        </dgm:presLayoutVars>
      </dgm:prSet>
      <dgm:spPr/>
    </dgm:pt>
    <dgm:pt modelId="{FBC7D6F3-42D8-4762-8D22-4FEFAA8510F8}" type="pres">
      <dgm:prSet presAssocID="{1078CE4C-2974-4A4F-9B64-6FB1F1CF19D3}" presName="sp" presStyleCnt="0"/>
      <dgm:spPr/>
    </dgm:pt>
    <dgm:pt modelId="{4E1086AC-1415-4725-AB11-F505E12C2968}" type="pres">
      <dgm:prSet presAssocID="{6EFCFC6D-5171-467B-9369-78ED84F90A33}" presName="linNode" presStyleCnt="0"/>
      <dgm:spPr/>
    </dgm:pt>
    <dgm:pt modelId="{5AE3ACCF-79EC-4C34-B90C-7FE45960D485}" type="pres">
      <dgm:prSet presAssocID="{6EFCFC6D-5171-467B-9369-78ED84F90A33}" presName="parentText" presStyleLbl="node1" presStyleIdx="5" presStyleCnt="7">
        <dgm:presLayoutVars>
          <dgm:chMax val="1"/>
          <dgm:bulletEnabled val="1"/>
        </dgm:presLayoutVars>
      </dgm:prSet>
      <dgm:spPr/>
    </dgm:pt>
    <dgm:pt modelId="{48335A00-807C-471D-B5F2-6689C8839ACB}" type="pres">
      <dgm:prSet presAssocID="{709267E0-4A83-4E91-B048-F647CE08641C}" presName="sp" presStyleCnt="0"/>
      <dgm:spPr/>
    </dgm:pt>
    <dgm:pt modelId="{ACA7B8F9-BC64-4333-9414-62A55B545E91}" type="pres">
      <dgm:prSet presAssocID="{EC3AA9FC-BE68-45FA-BA9E-327890EF8C12}" presName="linNode" presStyleCnt="0"/>
      <dgm:spPr/>
    </dgm:pt>
    <dgm:pt modelId="{CA5B7F32-20C6-4A9B-82F9-067DDAC7CFD8}" type="pres">
      <dgm:prSet presAssocID="{EC3AA9FC-BE68-45FA-BA9E-327890EF8C12}" presName="parentText" presStyleLbl="node1" presStyleIdx="6" presStyleCnt="7">
        <dgm:presLayoutVars>
          <dgm:chMax val="1"/>
          <dgm:bulletEnabled val="1"/>
        </dgm:presLayoutVars>
      </dgm:prSet>
      <dgm:spPr/>
    </dgm:pt>
  </dgm:ptLst>
  <dgm:cxnLst>
    <dgm:cxn modelId="{B6EB0A06-0B70-4ACA-B128-0D2A76F153BA}" srcId="{E1CAE411-C255-4593-93BB-700DBF9FE69F}" destId="{8BF23DC1-0CF7-4D54-B695-C2834FA1103A}" srcOrd="4" destOrd="0" parTransId="{068BB445-D722-4D8F-9FE4-5AC3939A531A}" sibTransId="{1078CE4C-2974-4A4F-9B64-6FB1F1CF19D3}"/>
    <dgm:cxn modelId="{3B537608-B8EA-4EA2-816C-7C072B47C10C}" srcId="{E1CAE411-C255-4593-93BB-700DBF9FE69F}" destId="{EC3AA9FC-BE68-45FA-BA9E-327890EF8C12}" srcOrd="6" destOrd="0" parTransId="{BA815F20-09A4-4EA2-8DF3-FE911EDA6182}" sibTransId="{CB00F14E-954A-43CC-8263-EE8D36544B26}"/>
    <dgm:cxn modelId="{2DEBD269-5282-4154-8C4D-67ECC5D8A7EF}" srcId="{E1CAE411-C255-4593-93BB-700DBF9FE69F}" destId="{6EFCFC6D-5171-467B-9369-78ED84F90A33}" srcOrd="5" destOrd="0" parTransId="{42B1A35D-B0F1-4632-B4E8-F8C4735165DA}" sibTransId="{709267E0-4A83-4E91-B048-F647CE08641C}"/>
    <dgm:cxn modelId="{9A9B1C6A-358A-4EB8-A011-A14AF5590D35}" type="presOf" srcId="{C331C23A-6C25-4F20-8A36-977FD6A2862B}" destId="{5ABAE2EC-B456-4F55-840B-A916948DFF98}" srcOrd="0" destOrd="0" presId="urn:microsoft.com/office/officeart/2005/8/layout/vList5"/>
    <dgm:cxn modelId="{A1E8BA70-3173-46BD-9C86-DC59F676F7AF}" type="presOf" srcId="{6EFCFC6D-5171-467B-9369-78ED84F90A33}" destId="{5AE3ACCF-79EC-4C34-B90C-7FE45960D485}" srcOrd="0" destOrd="0" presId="urn:microsoft.com/office/officeart/2005/8/layout/vList5"/>
    <dgm:cxn modelId="{983C687A-8CAD-40D2-BAF1-17B752C6D9C0}" srcId="{E1CAE411-C255-4593-93BB-700DBF9FE69F}" destId="{AAD85BBF-7918-4342-A84D-C3A414983C16}" srcOrd="0" destOrd="0" parTransId="{F1A16B3A-1A9E-4B35-A7B6-5603A70B1FE1}" sibTransId="{E88DAAFB-5E01-4875-AC98-14261629D718}"/>
    <dgm:cxn modelId="{05B95A7B-64B0-411B-96BB-8687A0909164}" type="presOf" srcId="{8BF23DC1-0CF7-4D54-B695-C2834FA1103A}" destId="{D01A4EEB-3211-466D-828F-09AB43CFEDBD}" srcOrd="0" destOrd="0" presId="urn:microsoft.com/office/officeart/2005/8/layout/vList5"/>
    <dgm:cxn modelId="{A754BF7B-4C5E-47EE-A9B9-EAC6C719AFA9}" type="presOf" srcId="{44781BB3-1F1C-4393-A8DD-0E30F1A32428}" destId="{A11E403A-59F4-4CDF-85D2-A5C9F17CA729}" srcOrd="0" destOrd="0" presId="urn:microsoft.com/office/officeart/2005/8/layout/vList5"/>
    <dgm:cxn modelId="{B1002F7E-3B67-4914-887B-D3F7FB3A4C7C}" type="presOf" srcId="{7848CF29-068A-446F-9832-74DF468DB4C6}" destId="{C83FF743-DB74-40B2-8994-E2B195D588E9}" srcOrd="0" destOrd="0" presId="urn:microsoft.com/office/officeart/2005/8/layout/vList5"/>
    <dgm:cxn modelId="{8EF5CA8D-4E6A-4479-BB57-EB58AE5B4146}" srcId="{E1CAE411-C255-4593-93BB-700DBF9FE69F}" destId="{44781BB3-1F1C-4393-A8DD-0E30F1A32428}" srcOrd="3" destOrd="0" parTransId="{88C7A202-688B-421F-8842-7FD710033E58}" sibTransId="{36018B8D-8880-436D-8BFD-F1A3F4E23D4E}"/>
    <dgm:cxn modelId="{37669D95-E307-42E5-B828-722500E7588B}" type="presOf" srcId="{EC3AA9FC-BE68-45FA-BA9E-327890EF8C12}" destId="{CA5B7F32-20C6-4A9B-82F9-067DDAC7CFD8}" srcOrd="0" destOrd="0" presId="urn:microsoft.com/office/officeart/2005/8/layout/vList5"/>
    <dgm:cxn modelId="{513D6CA8-2B06-4DD3-A25A-6A3AEBCBC07D}" type="presOf" srcId="{AAD85BBF-7918-4342-A84D-C3A414983C16}" destId="{45DC1308-535F-46F8-B8BF-A53E8747AA42}" srcOrd="0" destOrd="0" presId="urn:microsoft.com/office/officeart/2005/8/layout/vList5"/>
    <dgm:cxn modelId="{BEF0F6B1-1D7C-4302-9009-DB96BF1EC9AD}" srcId="{E1CAE411-C255-4593-93BB-700DBF9FE69F}" destId="{7848CF29-068A-446F-9832-74DF468DB4C6}" srcOrd="1" destOrd="0" parTransId="{C2509F6A-4389-4C66-A820-653888B5DD3B}" sibTransId="{EBF30F1C-4FC4-457D-B639-CC5BF3E5A29F}"/>
    <dgm:cxn modelId="{F15C2BBC-E8E3-46C8-A10E-6CBCB32BF647}" type="presOf" srcId="{E1CAE411-C255-4593-93BB-700DBF9FE69F}" destId="{93D7A937-9A2B-4B65-B139-CF12C5F65602}" srcOrd="0" destOrd="0" presId="urn:microsoft.com/office/officeart/2005/8/layout/vList5"/>
    <dgm:cxn modelId="{DC274FF3-BEC9-4C79-89BC-D10D33D82C5E}" srcId="{E1CAE411-C255-4593-93BB-700DBF9FE69F}" destId="{C331C23A-6C25-4F20-8A36-977FD6A2862B}" srcOrd="2" destOrd="0" parTransId="{268F4990-8F88-470E-9F2A-0744111AE56D}" sibTransId="{9671C4E6-5799-413B-8A6D-994FDB379E51}"/>
    <dgm:cxn modelId="{3EDE3D9E-968F-4AC2-BDD5-64329949D49B}" type="presParOf" srcId="{93D7A937-9A2B-4B65-B139-CF12C5F65602}" destId="{B3913C19-8F22-45F0-B9E3-C437CEC822CA}" srcOrd="0" destOrd="0" presId="urn:microsoft.com/office/officeart/2005/8/layout/vList5"/>
    <dgm:cxn modelId="{DD94B56A-46C5-448F-8C36-A3A3D60C05AF}" type="presParOf" srcId="{B3913C19-8F22-45F0-B9E3-C437CEC822CA}" destId="{45DC1308-535F-46F8-B8BF-A53E8747AA42}" srcOrd="0" destOrd="0" presId="urn:microsoft.com/office/officeart/2005/8/layout/vList5"/>
    <dgm:cxn modelId="{35142860-EF4B-40D0-83B3-DE660DD66415}" type="presParOf" srcId="{93D7A937-9A2B-4B65-B139-CF12C5F65602}" destId="{BC0FB8EC-5BF8-45BF-B0B7-E2C310DCFCBB}" srcOrd="1" destOrd="0" presId="urn:microsoft.com/office/officeart/2005/8/layout/vList5"/>
    <dgm:cxn modelId="{55D96D1D-A990-4DD0-B6A7-A91BEA89A95F}" type="presParOf" srcId="{93D7A937-9A2B-4B65-B139-CF12C5F65602}" destId="{91790C7A-9348-4D23-A097-7918EF4CF146}" srcOrd="2" destOrd="0" presId="urn:microsoft.com/office/officeart/2005/8/layout/vList5"/>
    <dgm:cxn modelId="{AE955281-761F-413D-94B5-4D7056A6AC8A}" type="presParOf" srcId="{91790C7A-9348-4D23-A097-7918EF4CF146}" destId="{C83FF743-DB74-40B2-8994-E2B195D588E9}" srcOrd="0" destOrd="0" presId="urn:microsoft.com/office/officeart/2005/8/layout/vList5"/>
    <dgm:cxn modelId="{18C04924-6E64-44D4-916C-16B3524FDF3C}" type="presParOf" srcId="{93D7A937-9A2B-4B65-B139-CF12C5F65602}" destId="{7D35CEBE-797C-4E93-8C70-4EBBC072D328}" srcOrd="3" destOrd="0" presId="urn:microsoft.com/office/officeart/2005/8/layout/vList5"/>
    <dgm:cxn modelId="{7B0108DA-7C95-42BC-9D87-81A3C60C0D9E}" type="presParOf" srcId="{93D7A937-9A2B-4B65-B139-CF12C5F65602}" destId="{9CCF0ED8-B138-4257-8D77-6542E40B4E97}" srcOrd="4" destOrd="0" presId="urn:microsoft.com/office/officeart/2005/8/layout/vList5"/>
    <dgm:cxn modelId="{4F5ADC63-8CF5-4A47-9CEE-4C3912160E2E}" type="presParOf" srcId="{9CCF0ED8-B138-4257-8D77-6542E40B4E97}" destId="{5ABAE2EC-B456-4F55-840B-A916948DFF98}" srcOrd="0" destOrd="0" presId="urn:microsoft.com/office/officeart/2005/8/layout/vList5"/>
    <dgm:cxn modelId="{678E428E-83A2-4EDC-980D-B6BA32E3BA96}" type="presParOf" srcId="{93D7A937-9A2B-4B65-B139-CF12C5F65602}" destId="{21FFFF8F-7498-42AC-A400-4729642844FF}" srcOrd="5" destOrd="0" presId="urn:microsoft.com/office/officeart/2005/8/layout/vList5"/>
    <dgm:cxn modelId="{F23F172C-3AA9-4DFA-977E-FC9227617CA2}" type="presParOf" srcId="{93D7A937-9A2B-4B65-B139-CF12C5F65602}" destId="{2A0BF1B1-7550-43C0-B1B7-5B9662164FC2}" srcOrd="6" destOrd="0" presId="urn:microsoft.com/office/officeart/2005/8/layout/vList5"/>
    <dgm:cxn modelId="{93C8C382-320D-4759-8FE7-BDDCE93B00FC}" type="presParOf" srcId="{2A0BF1B1-7550-43C0-B1B7-5B9662164FC2}" destId="{A11E403A-59F4-4CDF-85D2-A5C9F17CA729}" srcOrd="0" destOrd="0" presId="urn:microsoft.com/office/officeart/2005/8/layout/vList5"/>
    <dgm:cxn modelId="{5CD040EF-5602-4BEC-90BC-2F53AC742A27}" type="presParOf" srcId="{93D7A937-9A2B-4B65-B139-CF12C5F65602}" destId="{FEFFF64F-4D3F-45D9-B1CD-EC719C469DC2}" srcOrd="7" destOrd="0" presId="urn:microsoft.com/office/officeart/2005/8/layout/vList5"/>
    <dgm:cxn modelId="{181B2BC3-84B1-46A6-8002-434A0389B0AA}" type="presParOf" srcId="{93D7A937-9A2B-4B65-B139-CF12C5F65602}" destId="{EA90F2B6-FCD0-477A-9143-A1406E18A620}" srcOrd="8" destOrd="0" presId="urn:microsoft.com/office/officeart/2005/8/layout/vList5"/>
    <dgm:cxn modelId="{C00AA179-EFAA-4E34-9139-887E9D5B75B0}" type="presParOf" srcId="{EA90F2B6-FCD0-477A-9143-A1406E18A620}" destId="{D01A4EEB-3211-466D-828F-09AB43CFEDBD}" srcOrd="0" destOrd="0" presId="urn:microsoft.com/office/officeart/2005/8/layout/vList5"/>
    <dgm:cxn modelId="{FCC1BA3E-6AF9-4FDA-ABEE-E0314A630A89}" type="presParOf" srcId="{93D7A937-9A2B-4B65-B139-CF12C5F65602}" destId="{FBC7D6F3-42D8-4762-8D22-4FEFAA8510F8}" srcOrd="9" destOrd="0" presId="urn:microsoft.com/office/officeart/2005/8/layout/vList5"/>
    <dgm:cxn modelId="{CCEA2239-9877-474A-92CF-1DF547338303}" type="presParOf" srcId="{93D7A937-9A2B-4B65-B139-CF12C5F65602}" destId="{4E1086AC-1415-4725-AB11-F505E12C2968}" srcOrd="10" destOrd="0" presId="urn:microsoft.com/office/officeart/2005/8/layout/vList5"/>
    <dgm:cxn modelId="{1CA1023D-2D80-4009-8321-10BB87231244}" type="presParOf" srcId="{4E1086AC-1415-4725-AB11-F505E12C2968}" destId="{5AE3ACCF-79EC-4C34-B90C-7FE45960D485}" srcOrd="0" destOrd="0" presId="urn:microsoft.com/office/officeart/2005/8/layout/vList5"/>
    <dgm:cxn modelId="{B8736EBB-A0A8-4005-87F4-A2EABA2F27C2}" type="presParOf" srcId="{93D7A937-9A2B-4B65-B139-CF12C5F65602}" destId="{48335A00-807C-471D-B5F2-6689C8839ACB}" srcOrd="11" destOrd="0" presId="urn:microsoft.com/office/officeart/2005/8/layout/vList5"/>
    <dgm:cxn modelId="{44E057FD-7946-46C3-B598-E9DC5BB08B36}" type="presParOf" srcId="{93D7A937-9A2B-4B65-B139-CF12C5F65602}" destId="{ACA7B8F9-BC64-4333-9414-62A55B545E91}" srcOrd="12" destOrd="0" presId="urn:microsoft.com/office/officeart/2005/8/layout/vList5"/>
    <dgm:cxn modelId="{7EE5990E-BD37-4608-9162-A8E5838EBB81}" type="presParOf" srcId="{ACA7B8F9-BC64-4333-9414-62A55B545E91}" destId="{CA5B7F32-20C6-4A9B-82F9-067DDAC7CFD8}"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70DF423-1A71-442F-8BC3-E834B83E4496}"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EB1BE406-318F-4B78-B505-4388B440228F}">
      <dgm:prSet custT="1"/>
      <dgm:spPr>
        <a:solidFill>
          <a:srgbClr val="41762C"/>
        </a:solidFill>
        <a:scene3d>
          <a:camera prst="orthographicFront"/>
          <a:lightRig rig="flat" dir="t"/>
        </a:scene3d>
        <a:sp3d prstMaterial="plastic">
          <a:bevelB w="88900" h="31750" prst="angle"/>
        </a:sp3d>
      </dgm:spPr>
      <dgm:t>
        <a:bodyPr/>
        <a:lstStyle/>
        <a:p>
          <a:r>
            <a:rPr lang="en-US" sz="1800" b="1" dirty="0"/>
            <a:t>PDF at studentaid.gov or </a:t>
          </a:r>
        </a:p>
        <a:p>
          <a:r>
            <a:rPr lang="en-US" sz="1800" b="1" dirty="0"/>
            <a:t>1-800-433-3243.</a:t>
          </a:r>
        </a:p>
      </dgm:t>
    </dgm:pt>
    <dgm:pt modelId="{B79350E7-FAE3-407D-AD21-5F727B8D561E}" type="parTrans" cxnId="{3C5AA838-28EC-4E68-9A02-96FC41E50AC6}">
      <dgm:prSet/>
      <dgm:spPr/>
      <dgm:t>
        <a:bodyPr/>
        <a:lstStyle/>
        <a:p>
          <a:endParaRPr lang="en-US"/>
        </a:p>
      </dgm:t>
    </dgm:pt>
    <dgm:pt modelId="{FA23DA56-DF80-453F-B622-5BBF667936C0}" type="sibTrans" cxnId="{3C5AA838-28EC-4E68-9A02-96FC41E50AC6}">
      <dgm:prSet/>
      <dgm:spPr/>
      <dgm:t>
        <a:bodyPr/>
        <a:lstStyle/>
        <a:p>
          <a:endParaRPr lang="en-US"/>
        </a:p>
      </dgm:t>
    </dgm:pt>
    <dgm:pt modelId="{97109C3B-4BF3-433A-9222-47CE2280162D}">
      <dgm:prSet phldrT="[Text]" custT="1"/>
      <dgm:spPr>
        <a:solidFill>
          <a:srgbClr val="007299"/>
        </a:solidFill>
        <a:scene3d>
          <a:camera prst="orthographicFront"/>
          <a:lightRig rig="flat" dir="t"/>
        </a:scene3d>
        <a:sp3d prstMaterial="plastic">
          <a:bevelB w="88900" h="31750" prst="angle"/>
        </a:sp3d>
      </dgm:spPr>
      <dgm:t>
        <a:bodyPr/>
        <a:lstStyle/>
        <a:p>
          <a:r>
            <a:rPr lang="en-US" sz="1800" b="1" dirty="0"/>
            <a:t>Studentaid.gov</a:t>
          </a:r>
        </a:p>
      </dgm:t>
    </dgm:pt>
    <dgm:pt modelId="{C9F2B619-80AE-4490-A900-9D53780A9865}" type="parTrans" cxnId="{5BDAD9E4-E08A-430D-A777-6F7A6D22C07C}">
      <dgm:prSet/>
      <dgm:spPr/>
      <dgm:t>
        <a:bodyPr/>
        <a:lstStyle/>
        <a:p>
          <a:endParaRPr lang="en-US"/>
        </a:p>
      </dgm:t>
    </dgm:pt>
    <dgm:pt modelId="{5AB54914-2CF8-4F3A-88F8-D48D9A579991}" type="sibTrans" cxnId="{5BDAD9E4-E08A-430D-A777-6F7A6D22C07C}">
      <dgm:prSet/>
      <dgm:spPr/>
      <dgm:t>
        <a:bodyPr/>
        <a:lstStyle/>
        <a:p>
          <a:endParaRPr lang="en-US"/>
        </a:p>
      </dgm:t>
    </dgm:pt>
    <dgm:pt modelId="{86BF5C2E-18FA-4CAC-ABA9-8CF476D7E911}" type="pres">
      <dgm:prSet presAssocID="{C70DF423-1A71-442F-8BC3-E834B83E4496}" presName="diagram" presStyleCnt="0">
        <dgm:presLayoutVars>
          <dgm:dir/>
          <dgm:resizeHandles val="exact"/>
        </dgm:presLayoutVars>
      </dgm:prSet>
      <dgm:spPr/>
    </dgm:pt>
    <dgm:pt modelId="{0CFD54C2-676C-4CA3-A9EA-6D95CAF8CBC2}" type="pres">
      <dgm:prSet presAssocID="{97109C3B-4BF3-433A-9222-47CE2280162D}" presName="node" presStyleLbl="node1" presStyleIdx="0" presStyleCnt="2">
        <dgm:presLayoutVars>
          <dgm:bulletEnabled val="1"/>
        </dgm:presLayoutVars>
      </dgm:prSet>
      <dgm:spPr/>
    </dgm:pt>
    <dgm:pt modelId="{137F3B98-388D-4969-975C-2614B1B642F8}" type="pres">
      <dgm:prSet presAssocID="{5AB54914-2CF8-4F3A-88F8-D48D9A579991}" presName="sibTrans" presStyleCnt="0"/>
      <dgm:spPr/>
    </dgm:pt>
    <dgm:pt modelId="{5DD566F6-7AA9-4B94-AB1C-A6C37C245F0D}" type="pres">
      <dgm:prSet presAssocID="{EB1BE406-318F-4B78-B505-4388B440228F}" presName="node" presStyleLbl="node1" presStyleIdx="1" presStyleCnt="2">
        <dgm:presLayoutVars>
          <dgm:bulletEnabled val="1"/>
        </dgm:presLayoutVars>
      </dgm:prSet>
      <dgm:spPr/>
    </dgm:pt>
  </dgm:ptLst>
  <dgm:cxnLst>
    <dgm:cxn modelId="{3EBBE42D-70E9-4FA7-B85C-B3D3E19D64BA}" type="presOf" srcId="{C70DF423-1A71-442F-8BC3-E834B83E4496}" destId="{86BF5C2E-18FA-4CAC-ABA9-8CF476D7E911}" srcOrd="0" destOrd="0" presId="urn:microsoft.com/office/officeart/2005/8/layout/default"/>
    <dgm:cxn modelId="{3C5AA838-28EC-4E68-9A02-96FC41E50AC6}" srcId="{C70DF423-1A71-442F-8BC3-E834B83E4496}" destId="{EB1BE406-318F-4B78-B505-4388B440228F}" srcOrd="1" destOrd="0" parTransId="{B79350E7-FAE3-407D-AD21-5F727B8D561E}" sibTransId="{FA23DA56-DF80-453F-B622-5BBF667936C0}"/>
    <dgm:cxn modelId="{F9942ECB-9B0A-49E3-8E32-82887E038798}" type="presOf" srcId="{EB1BE406-318F-4B78-B505-4388B440228F}" destId="{5DD566F6-7AA9-4B94-AB1C-A6C37C245F0D}" srcOrd="0" destOrd="0" presId="urn:microsoft.com/office/officeart/2005/8/layout/default"/>
    <dgm:cxn modelId="{F1FBC3CF-D846-42A1-8657-D6E4D560076E}" type="presOf" srcId="{97109C3B-4BF3-433A-9222-47CE2280162D}" destId="{0CFD54C2-676C-4CA3-A9EA-6D95CAF8CBC2}" srcOrd="0" destOrd="0" presId="urn:microsoft.com/office/officeart/2005/8/layout/default"/>
    <dgm:cxn modelId="{5BDAD9E4-E08A-430D-A777-6F7A6D22C07C}" srcId="{C70DF423-1A71-442F-8BC3-E834B83E4496}" destId="{97109C3B-4BF3-433A-9222-47CE2280162D}" srcOrd="0" destOrd="0" parTransId="{C9F2B619-80AE-4490-A900-9D53780A9865}" sibTransId="{5AB54914-2CF8-4F3A-88F8-D48D9A579991}"/>
    <dgm:cxn modelId="{526AC4E2-9D28-43B9-AD78-ADFF2CC6A1DB}" type="presParOf" srcId="{86BF5C2E-18FA-4CAC-ABA9-8CF476D7E911}" destId="{0CFD54C2-676C-4CA3-A9EA-6D95CAF8CBC2}" srcOrd="0" destOrd="0" presId="urn:microsoft.com/office/officeart/2005/8/layout/default"/>
    <dgm:cxn modelId="{5E69224E-7CF2-4F18-B484-3FA0119B79E5}" type="presParOf" srcId="{86BF5C2E-18FA-4CAC-ABA9-8CF476D7E911}" destId="{137F3B98-388D-4969-975C-2614B1B642F8}" srcOrd="1" destOrd="0" presId="urn:microsoft.com/office/officeart/2005/8/layout/default"/>
    <dgm:cxn modelId="{4D5F8ED4-B10B-4ABD-B8A3-6F4BFC0B13B9}" type="presParOf" srcId="{86BF5C2E-18FA-4CAC-ABA9-8CF476D7E911}" destId="{5DD566F6-7AA9-4B94-AB1C-A6C37C245F0D}"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47537E-B895-4188-A3AD-4609EC37B926}" type="doc">
      <dgm:prSet loTypeId="urn:microsoft.com/office/officeart/2005/8/layout/process4" loCatId="process" qsTypeId="urn:microsoft.com/office/officeart/2005/8/quickstyle/simple1" qsCatId="simple" csTypeId="urn:microsoft.com/office/officeart/2005/8/colors/colorful4" csCatId="colorful" phldr="1"/>
      <dgm:spPr/>
    </dgm:pt>
    <dgm:pt modelId="{72DF348B-B49A-46EE-9AB5-BA467B2FD168}">
      <dgm:prSet phldrT="[Text]" custT="1"/>
      <dgm:spPr>
        <a:solidFill>
          <a:srgbClr val="007299"/>
        </a:solidFill>
        <a:ln>
          <a:noFill/>
        </a:ln>
      </dgm:spPr>
      <dgm:t>
        <a:bodyPr/>
        <a:lstStyle/>
        <a:p>
          <a:r>
            <a:rPr lang="en-US" sz="1200" dirty="0"/>
            <a:t>Personal Circumstances</a:t>
          </a:r>
        </a:p>
      </dgm:t>
    </dgm:pt>
    <dgm:pt modelId="{6E130F9B-CF24-4AD2-91FA-EC29D012A47B}" type="parTrans" cxnId="{43E52B9E-0686-4972-81F4-56E2B48E4CE0}">
      <dgm:prSet/>
      <dgm:spPr/>
      <dgm:t>
        <a:bodyPr/>
        <a:lstStyle/>
        <a:p>
          <a:endParaRPr lang="en-US"/>
        </a:p>
      </dgm:t>
    </dgm:pt>
    <dgm:pt modelId="{5460E883-3BDD-4D91-B6E9-AAAA93A9645E}" type="sibTrans" cxnId="{43E52B9E-0686-4972-81F4-56E2B48E4CE0}">
      <dgm:prSet/>
      <dgm:spPr/>
      <dgm:t>
        <a:bodyPr/>
        <a:lstStyle/>
        <a:p>
          <a:endParaRPr lang="en-US"/>
        </a:p>
      </dgm:t>
    </dgm:pt>
    <dgm:pt modelId="{083528E5-8CF2-4CB7-9330-62299E1BF5BD}">
      <dgm:prSet phldrT="[Text]" custT="1"/>
      <dgm:spPr>
        <a:solidFill>
          <a:srgbClr val="92278F"/>
        </a:solidFill>
        <a:ln>
          <a:noFill/>
        </a:ln>
      </dgm:spPr>
      <dgm:t>
        <a:bodyPr/>
        <a:lstStyle/>
        <a:p>
          <a:r>
            <a:rPr lang="en-US" sz="1200" dirty="0"/>
            <a:t>Demographics</a:t>
          </a:r>
        </a:p>
      </dgm:t>
    </dgm:pt>
    <dgm:pt modelId="{88C5E0FC-FC0E-487C-8976-22633B95E1EC}" type="parTrans" cxnId="{CC3070B5-B0B7-4CE7-A225-7C40DF2608DB}">
      <dgm:prSet/>
      <dgm:spPr/>
      <dgm:t>
        <a:bodyPr/>
        <a:lstStyle/>
        <a:p>
          <a:endParaRPr lang="en-US"/>
        </a:p>
      </dgm:t>
    </dgm:pt>
    <dgm:pt modelId="{70C4A98B-FA8D-4FDD-8C17-ABC31521E826}" type="sibTrans" cxnId="{CC3070B5-B0B7-4CE7-A225-7C40DF2608DB}">
      <dgm:prSet/>
      <dgm:spPr/>
      <dgm:t>
        <a:bodyPr/>
        <a:lstStyle/>
        <a:p>
          <a:endParaRPr lang="en-US"/>
        </a:p>
      </dgm:t>
    </dgm:pt>
    <dgm:pt modelId="{D5DD64DD-0170-4E90-86FF-312DBE40AA0F}">
      <dgm:prSet phldrT="[Text]" custT="1"/>
      <dgm:spPr>
        <a:solidFill>
          <a:srgbClr val="41762C"/>
        </a:solidFill>
        <a:ln>
          <a:noFill/>
        </a:ln>
      </dgm:spPr>
      <dgm:t>
        <a:bodyPr/>
        <a:lstStyle/>
        <a:p>
          <a:r>
            <a:rPr lang="en-US" sz="1200" dirty="0"/>
            <a:t>Financials</a:t>
          </a:r>
        </a:p>
      </dgm:t>
    </dgm:pt>
    <dgm:pt modelId="{DF6468C4-3ED8-4299-81D0-9A376E39DEEB}" type="parTrans" cxnId="{898EDC79-FBC2-457E-B25A-D29CC1EACC6E}">
      <dgm:prSet/>
      <dgm:spPr/>
      <dgm:t>
        <a:bodyPr/>
        <a:lstStyle/>
        <a:p>
          <a:endParaRPr lang="en-US"/>
        </a:p>
      </dgm:t>
    </dgm:pt>
    <dgm:pt modelId="{45C04D78-E844-4113-8008-9D8FAD7FE47A}" type="sibTrans" cxnId="{898EDC79-FBC2-457E-B25A-D29CC1EACC6E}">
      <dgm:prSet/>
      <dgm:spPr/>
      <dgm:t>
        <a:bodyPr/>
        <a:lstStyle/>
        <a:p>
          <a:endParaRPr lang="en-US"/>
        </a:p>
      </dgm:t>
    </dgm:pt>
    <dgm:pt modelId="{BB52B38B-B644-44AB-8E4D-40DEAC4D0AE5}">
      <dgm:prSet phldrT="[Text]" custT="1"/>
      <dgm:spPr>
        <a:solidFill>
          <a:srgbClr val="FF9900"/>
        </a:solidFill>
        <a:ln>
          <a:noFill/>
        </a:ln>
      </dgm:spPr>
      <dgm:t>
        <a:bodyPr/>
        <a:lstStyle/>
        <a:p>
          <a:r>
            <a:rPr lang="en-US" sz="1200" dirty="0"/>
            <a:t>Colleges</a:t>
          </a:r>
        </a:p>
      </dgm:t>
    </dgm:pt>
    <dgm:pt modelId="{F8448BD0-ADA1-4164-A1A1-881A3D5C8DDC}" type="parTrans" cxnId="{7A939CD7-8F91-4A4C-A637-D8A2E6E849B6}">
      <dgm:prSet/>
      <dgm:spPr/>
      <dgm:t>
        <a:bodyPr/>
        <a:lstStyle/>
        <a:p>
          <a:endParaRPr lang="en-US"/>
        </a:p>
      </dgm:t>
    </dgm:pt>
    <dgm:pt modelId="{72145062-1E5E-4264-ADD4-066ECE988A2D}" type="sibTrans" cxnId="{7A939CD7-8F91-4A4C-A637-D8A2E6E849B6}">
      <dgm:prSet/>
      <dgm:spPr/>
      <dgm:t>
        <a:bodyPr/>
        <a:lstStyle/>
        <a:p>
          <a:endParaRPr lang="en-US"/>
        </a:p>
      </dgm:t>
    </dgm:pt>
    <dgm:pt modelId="{76D9E469-636A-4566-9CC8-0DCBC4AF5B71}">
      <dgm:prSet phldrT="[Text]" custT="1"/>
      <dgm:spPr>
        <a:solidFill>
          <a:srgbClr val="B22134"/>
        </a:solidFill>
        <a:ln>
          <a:noFill/>
        </a:ln>
      </dgm:spPr>
      <dgm:t>
        <a:bodyPr/>
        <a:lstStyle/>
        <a:p>
          <a:r>
            <a:rPr lang="en-US" sz="1200" dirty="0"/>
            <a:t>Invite Parent Contributor</a:t>
          </a:r>
        </a:p>
      </dgm:t>
    </dgm:pt>
    <dgm:pt modelId="{4402C5E9-D17F-4011-8587-E799B4B7E405}" type="parTrans" cxnId="{24D24707-532D-40F5-8988-9F8D479DAE2E}">
      <dgm:prSet/>
      <dgm:spPr/>
      <dgm:t>
        <a:bodyPr/>
        <a:lstStyle/>
        <a:p>
          <a:endParaRPr lang="en-US"/>
        </a:p>
      </dgm:t>
    </dgm:pt>
    <dgm:pt modelId="{4B646594-898D-4B64-8720-F267E738991A}" type="sibTrans" cxnId="{24D24707-532D-40F5-8988-9F8D479DAE2E}">
      <dgm:prSet/>
      <dgm:spPr/>
      <dgm:t>
        <a:bodyPr/>
        <a:lstStyle/>
        <a:p>
          <a:endParaRPr lang="en-US"/>
        </a:p>
      </dgm:t>
    </dgm:pt>
    <dgm:pt modelId="{F631BCCC-CD7A-4033-B024-A62D3A56A6A9}">
      <dgm:prSet phldrT="[Text]" custT="1"/>
      <dgm:spPr>
        <a:solidFill>
          <a:srgbClr val="004C67"/>
        </a:solidFill>
        <a:ln>
          <a:noFill/>
        </a:ln>
      </dgm:spPr>
      <dgm:t>
        <a:bodyPr/>
        <a:lstStyle/>
        <a:p>
          <a:r>
            <a:rPr lang="en-US" sz="1200" dirty="0"/>
            <a:t>Signature</a:t>
          </a:r>
        </a:p>
      </dgm:t>
    </dgm:pt>
    <dgm:pt modelId="{B631AAD2-020B-43E0-8264-A5C0260CE862}" type="parTrans" cxnId="{1CD79896-D891-4DB8-BEE1-D423D4B25A9D}">
      <dgm:prSet/>
      <dgm:spPr/>
      <dgm:t>
        <a:bodyPr/>
        <a:lstStyle/>
        <a:p>
          <a:endParaRPr lang="en-US"/>
        </a:p>
      </dgm:t>
    </dgm:pt>
    <dgm:pt modelId="{DED52E25-360B-4A79-BBCD-E0B9256CA483}" type="sibTrans" cxnId="{1CD79896-D891-4DB8-BEE1-D423D4B25A9D}">
      <dgm:prSet/>
      <dgm:spPr/>
      <dgm:t>
        <a:bodyPr/>
        <a:lstStyle/>
        <a:p>
          <a:endParaRPr lang="en-US"/>
        </a:p>
      </dgm:t>
    </dgm:pt>
    <dgm:pt modelId="{85009BF3-737B-429A-8564-96D1A87DBEF2}">
      <dgm:prSet phldrT="[Text]" custT="1"/>
      <dgm:spPr>
        <a:solidFill>
          <a:srgbClr val="E64E23"/>
        </a:solidFill>
        <a:ln>
          <a:noFill/>
        </a:ln>
      </dgm:spPr>
      <dgm:t>
        <a:bodyPr/>
        <a:lstStyle/>
        <a:p>
          <a:r>
            <a:rPr lang="en-US" sz="1200" dirty="0"/>
            <a:t>Student Section Complete Confirmation</a:t>
          </a:r>
        </a:p>
      </dgm:t>
    </dgm:pt>
    <dgm:pt modelId="{CCF49468-AE92-48BF-8C3A-EF53A3112759}" type="parTrans" cxnId="{F9FE3B0E-B150-4C5D-855B-CC2A185CD7DD}">
      <dgm:prSet/>
      <dgm:spPr/>
      <dgm:t>
        <a:bodyPr/>
        <a:lstStyle/>
        <a:p>
          <a:endParaRPr lang="en-US"/>
        </a:p>
      </dgm:t>
    </dgm:pt>
    <dgm:pt modelId="{5C717211-BB4B-4E3B-8460-085EF3FED90B}" type="sibTrans" cxnId="{F9FE3B0E-B150-4C5D-855B-CC2A185CD7DD}">
      <dgm:prSet/>
      <dgm:spPr/>
      <dgm:t>
        <a:bodyPr/>
        <a:lstStyle/>
        <a:p>
          <a:endParaRPr lang="en-US"/>
        </a:p>
      </dgm:t>
    </dgm:pt>
    <dgm:pt modelId="{E301901C-B566-AB49-8288-B45069D09AC2}" type="pres">
      <dgm:prSet presAssocID="{B047537E-B895-4188-A3AD-4609EC37B926}" presName="Name0" presStyleCnt="0">
        <dgm:presLayoutVars>
          <dgm:dir/>
          <dgm:animLvl val="lvl"/>
          <dgm:resizeHandles val="exact"/>
        </dgm:presLayoutVars>
      </dgm:prSet>
      <dgm:spPr/>
    </dgm:pt>
    <dgm:pt modelId="{518701F7-4677-9A40-BA11-E14889B52DD2}" type="pres">
      <dgm:prSet presAssocID="{85009BF3-737B-429A-8564-96D1A87DBEF2}" presName="boxAndChildren" presStyleCnt="0"/>
      <dgm:spPr/>
    </dgm:pt>
    <dgm:pt modelId="{133C3B28-548A-0F43-B5CF-E29D770D2238}" type="pres">
      <dgm:prSet presAssocID="{85009BF3-737B-429A-8564-96D1A87DBEF2}" presName="parentTextBox" presStyleLbl="node1" presStyleIdx="0" presStyleCnt="7" custLinFactNeighborX="2189"/>
      <dgm:spPr/>
    </dgm:pt>
    <dgm:pt modelId="{252BD51A-5D53-4F4F-B6E8-AF685FE869A1}" type="pres">
      <dgm:prSet presAssocID="{DED52E25-360B-4A79-BBCD-E0B9256CA483}" presName="sp" presStyleCnt="0"/>
      <dgm:spPr/>
    </dgm:pt>
    <dgm:pt modelId="{B486EA86-5BE1-4B4B-B577-72487DC4E90A}" type="pres">
      <dgm:prSet presAssocID="{F631BCCC-CD7A-4033-B024-A62D3A56A6A9}" presName="arrowAndChildren" presStyleCnt="0"/>
      <dgm:spPr/>
    </dgm:pt>
    <dgm:pt modelId="{9DF7DD93-9B2D-7D40-B5BD-FD18D8C204C3}" type="pres">
      <dgm:prSet presAssocID="{F631BCCC-CD7A-4033-B024-A62D3A56A6A9}" presName="parentTextArrow" presStyleLbl="node1" presStyleIdx="1" presStyleCnt="7"/>
      <dgm:spPr/>
    </dgm:pt>
    <dgm:pt modelId="{12715B03-AEBF-D044-8F39-7A799E927FF9}" type="pres">
      <dgm:prSet presAssocID="{4B646594-898D-4B64-8720-F267E738991A}" presName="sp" presStyleCnt="0"/>
      <dgm:spPr/>
    </dgm:pt>
    <dgm:pt modelId="{8BFEFDA3-A036-5642-86BA-9A102CB79D9A}" type="pres">
      <dgm:prSet presAssocID="{76D9E469-636A-4566-9CC8-0DCBC4AF5B71}" presName="arrowAndChildren" presStyleCnt="0"/>
      <dgm:spPr/>
    </dgm:pt>
    <dgm:pt modelId="{29E1BCAC-B334-C34E-A5E6-49A5A8E0557E}" type="pres">
      <dgm:prSet presAssocID="{76D9E469-636A-4566-9CC8-0DCBC4AF5B71}" presName="parentTextArrow" presStyleLbl="node1" presStyleIdx="2" presStyleCnt="7"/>
      <dgm:spPr/>
    </dgm:pt>
    <dgm:pt modelId="{C2288D65-3129-3547-8044-EB045D07515D}" type="pres">
      <dgm:prSet presAssocID="{72145062-1E5E-4264-ADD4-066ECE988A2D}" presName="sp" presStyleCnt="0"/>
      <dgm:spPr/>
    </dgm:pt>
    <dgm:pt modelId="{67A4E3F1-EE70-5546-9DA2-5040979DEE36}" type="pres">
      <dgm:prSet presAssocID="{BB52B38B-B644-44AB-8E4D-40DEAC4D0AE5}" presName="arrowAndChildren" presStyleCnt="0"/>
      <dgm:spPr/>
    </dgm:pt>
    <dgm:pt modelId="{39B2DCCC-06B2-9147-B85C-251B0B85C69F}" type="pres">
      <dgm:prSet presAssocID="{BB52B38B-B644-44AB-8E4D-40DEAC4D0AE5}" presName="parentTextArrow" presStyleLbl="node1" presStyleIdx="3" presStyleCnt="7"/>
      <dgm:spPr/>
    </dgm:pt>
    <dgm:pt modelId="{6D8D1B1A-A9B2-0D4B-9D50-5C89FA6FD634}" type="pres">
      <dgm:prSet presAssocID="{45C04D78-E844-4113-8008-9D8FAD7FE47A}" presName="sp" presStyleCnt="0"/>
      <dgm:spPr/>
    </dgm:pt>
    <dgm:pt modelId="{D839C45B-64DE-CA4E-B5A5-751704A175F8}" type="pres">
      <dgm:prSet presAssocID="{D5DD64DD-0170-4E90-86FF-312DBE40AA0F}" presName="arrowAndChildren" presStyleCnt="0"/>
      <dgm:spPr/>
    </dgm:pt>
    <dgm:pt modelId="{4447368D-1B42-E042-9157-DE6E7613B097}" type="pres">
      <dgm:prSet presAssocID="{D5DD64DD-0170-4E90-86FF-312DBE40AA0F}" presName="parentTextArrow" presStyleLbl="node1" presStyleIdx="4" presStyleCnt="7"/>
      <dgm:spPr/>
    </dgm:pt>
    <dgm:pt modelId="{7BD5E24F-02D4-B44E-AC02-7C759E7B55CB}" type="pres">
      <dgm:prSet presAssocID="{70C4A98B-FA8D-4FDD-8C17-ABC31521E826}" presName="sp" presStyleCnt="0"/>
      <dgm:spPr/>
    </dgm:pt>
    <dgm:pt modelId="{59790695-90D5-C04D-8EFF-D9D10FCC5996}" type="pres">
      <dgm:prSet presAssocID="{083528E5-8CF2-4CB7-9330-62299E1BF5BD}" presName="arrowAndChildren" presStyleCnt="0"/>
      <dgm:spPr/>
    </dgm:pt>
    <dgm:pt modelId="{93BD7799-E4AE-B940-AEF6-63EB63C43F17}" type="pres">
      <dgm:prSet presAssocID="{083528E5-8CF2-4CB7-9330-62299E1BF5BD}" presName="parentTextArrow" presStyleLbl="node1" presStyleIdx="5" presStyleCnt="7"/>
      <dgm:spPr/>
    </dgm:pt>
    <dgm:pt modelId="{8C92F5C3-50C9-AE47-9684-CE7C20807B75}" type="pres">
      <dgm:prSet presAssocID="{5460E883-3BDD-4D91-B6E9-AAAA93A9645E}" presName="sp" presStyleCnt="0"/>
      <dgm:spPr/>
    </dgm:pt>
    <dgm:pt modelId="{85F479F7-62B0-4C46-852B-2915C96F6B86}" type="pres">
      <dgm:prSet presAssocID="{72DF348B-B49A-46EE-9AB5-BA467B2FD168}" presName="arrowAndChildren" presStyleCnt="0"/>
      <dgm:spPr/>
    </dgm:pt>
    <dgm:pt modelId="{EE233DE5-6285-E84F-9380-108FFBF0714E}" type="pres">
      <dgm:prSet presAssocID="{72DF348B-B49A-46EE-9AB5-BA467B2FD168}" presName="parentTextArrow" presStyleLbl="node1" presStyleIdx="6" presStyleCnt="7"/>
      <dgm:spPr/>
    </dgm:pt>
  </dgm:ptLst>
  <dgm:cxnLst>
    <dgm:cxn modelId="{24D24707-532D-40F5-8988-9F8D479DAE2E}" srcId="{B047537E-B895-4188-A3AD-4609EC37B926}" destId="{76D9E469-636A-4566-9CC8-0DCBC4AF5B71}" srcOrd="4" destOrd="0" parTransId="{4402C5E9-D17F-4011-8587-E799B4B7E405}" sibTransId="{4B646594-898D-4B64-8720-F267E738991A}"/>
    <dgm:cxn modelId="{EE2DBF07-604A-D24F-94B4-E6470FD6284E}" type="presOf" srcId="{76D9E469-636A-4566-9CC8-0DCBC4AF5B71}" destId="{29E1BCAC-B334-C34E-A5E6-49A5A8E0557E}" srcOrd="0" destOrd="0" presId="urn:microsoft.com/office/officeart/2005/8/layout/process4"/>
    <dgm:cxn modelId="{F9FE3B0E-B150-4C5D-855B-CC2A185CD7DD}" srcId="{B047537E-B895-4188-A3AD-4609EC37B926}" destId="{85009BF3-737B-429A-8564-96D1A87DBEF2}" srcOrd="6" destOrd="0" parTransId="{CCF49468-AE92-48BF-8C3A-EF53A3112759}" sibTransId="{5C717211-BB4B-4E3B-8460-085EF3FED90B}"/>
    <dgm:cxn modelId="{BA46D023-6762-5A49-993E-B6A2DCE78776}" type="presOf" srcId="{BB52B38B-B644-44AB-8E4D-40DEAC4D0AE5}" destId="{39B2DCCC-06B2-9147-B85C-251B0B85C69F}" srcOrd="0" destOrd="0" presId="urn:microsoft.com/office/officeart/2005/8/layout/process4"/>
    <dgm:cxn modelId="{724D372B-7A50-954F-B02B-2421EE498B6B}" type="presOf" srcId="{D5DD64DD-0170-4E90-86FF-312DBE40AA0F}" destId="{4447368D-1B42-E042-9157-DE6E7613B097}" srcOrd="0" destOrd="0" presId="urn:microsoft.com/office/officeart/2005/8/layout/process4"/>
    <dgm:cxn modelId="{07FEAC30-89C0-AD47-87D9-603A8739BF58}" type="presOf" srcId="{85009BF3-737B-429A-8564-96D1A87DBEF2}" destId="{133C3B28-548A-0F43-B5CF-E29D770D2238}" srcOrd="0" destOrd="0" presId="urn:microsoft.com/office/officeart/2005/8/layout/process4"/>
    <dgm:cxn modelId="{D5B5C137-E212-C746-9C6F-574DBEEB9B6A}" type="presOf" srcId="{083528E5-8CF2-4CB7-9330-62299E1BF5BD}" destId="{93BD7799-E4AE-B940-AEF6-63EB63C43F17}" srcOrd="0" destOrd="0" presId="urn:microsoft.com/office/officeart/2005/8/layout/process4"/>
    <dgm:cxn modelId="{51EBDC3C-A397-0842-BE1F-5F92696BDD4D}" type="presOf" srcId="{72DF348B-B49A-46EE-9AB5-BA467B2FD168}" destId="{EE233DE5-6285-E84F-9380-108FFBF0714E}" srcOrd="0" destOrd="0" presId="urn:microsoft.com/office/officeart/2005/8/layout/process4"/>
    <dgm:cxn modelId="{898EDC79-FBC2-457E-B25A-D29CC1EACC6E}" srcId="{B047537E-B895-4188-A3AD-4609EC37B926}" destId="{D5DD64DD-0170-4E90-86FF-312DBE40AA0F}" srcOrd="2" destOrd="0" parTransId="{DF6468C4-3ED8-4299-81D0-9A376E39DEEB}" sibTransId="{45C04D78-E844-4113-8008-9D8FAD7FE47A}"/>
    <dgm:cxn modelId="{1CD79896-D891-4DB8-BEE1-D423D4B25A9D}" srcId="{B047537E-B895-4188-A3AD-4609EC37B926}" destId="{F631BCCC-CD7A-4033-B024-A62D3A56A6A9}" srcOrd="5" destOrd="0" parTransId="{B631AAD2-020B-43E0-8264-A5C0260CE862}" sibTransId="{DED52E25-360B-4A79-BBCD-E0B9256CA483}"/>
    <dgm:cxn modelId="{43E52B9E-0686-4972-81F4-56E2B48E4CE0}" srcId="{B047537E-B895-4188-A3AD-4609EC37B926}" destId="{72DF348B-B49A-46EE-9AB5-BA467B2FD168}" srcOrd="0" destOrd="0" parTransId="{6E130F9B-CF24-4AD2-91FA-EC29D012A47B}" sibTransId="{5460E883-3BDD-4D91-B6E9-AAAA93A9645E}"/>
    <dgm:cxn modelId="{CC3070B5-B0B7-4CE7-A225-7C40DF2608DB}" srcId="{B047537E-B895-4188-A3AD-4609EC37B926}" destId="{083528E5-8CF2-4CB7-9330-62299E1BF5BD}" srcOrd="1" destOrd="0" parTransId="{88C5E0FC-FC0E-487C-8976-22633B95E1EC}" sibTransId="{70C4A98B-FA8D-4FDD-8C17-ABC31521E826}"/>
    <dgm:cxn modelId="{05EC42C7-FA85-514B-9ACE-D944A782F84E}" type="presOf" srcId="{B047537E-B895-4188-A3AD-4609EC37B926}" destId="{E301901C-B566-AB49-8288-B45069D09AC2}" srcOrd="0" destOrd="0" presId="urn:microsoft.com/office/officeart/2005/8/layout/process4"/>
    <dgm:cxn modelId="{7A939CD7-8F91-4A4C-A637-D8A2E6E849B6}" srcId="{B047537E-B895-4188-A3AD-4609EC37B926}" destId="{BB52B38B-B644-44AB-8E4D-40DEAC4D0AE5}" srcOrd="3" destOrd="0" parTransId="{F8448BD0-ADA1-4164-A1A1-881A3D5C8DDC}" sibTransId="{72145062-1E5E-4264-ADD4-066ECE988A2D}"/>
    <dgm:cxn modelId="{39D6E4EF-E44E-F94B-A8B6-EB547174FBCE}" type="presOf" srcId="{F631BCCC-CD7A-4033-B024-A62D3A56A6A9}" destId="{9DF7DD93-9B2D-7D40-B5BD-FD18D8C204C3}" srcOrd="0" destOrd="0" presId="urn:microsoft.com/office/officeart/2005/8/layout/process4"/>
    <dgm:cxn modelId="{686EDA77-DE6F-764B-A565-262F645A5446}" type="presParOf" srcId="{E301901C-B566-AB49-8288-B45069D09AC2}" destId="{518701F7-4677-9A40-BA11-E14889B52DD2}" srcOrd="0" destOrd="0" presId="urn:microsoft.com/office/officeart/2005/8/layout/process4"/>
    <dgm:cxn modelId="{698D3405-E80F-E943-9B5D-9998A0BC2D4F}" type="presParOf" srcId="{518701F7-4677-9A40-BA11-E14889B52DD2}" destId="{133C3B28-548A-0F43-B5CF-E29D770D2238}" srcOrd="0" destOrd="0" presId="urn:microsoft.com/office/officeart/2005/8/layout/process4"/>
    <dgm:cxn modelId="{E71E5B72-DF18-814C-BFF8-E7A332252334}" type="presParOf" srcId="{E301901C-B566-AB49-8288-B45069D09AC2}" destId="{252BD51A-5D53-4F4F-B6E8-AF685FE869A1}" srcOrd="1" destOrd="0" presId="urn:microsoft.com/office/officeart/2005/8/layout/process4"/>
    <dgm:cxn modelId="{075618DF-C79A-0E4F-B084-59E25A7D463E}" type="presParOf" srcId="{E301901C-B566-AB49-8288-B45069D09AC2}" destId="{B486EA86-5BE1-4B4B-B577-72487DC4E90A}" srcOrd="2" destOrd="0" presId="urn:microsoft.com/office/officeart/2005/8/layout/process4"/>
    <dgm:cxn modelId="{540E56E6-6F56-4C45-A251-A71180B1CADD}" type="presParOf" srcId="{B486EA86-5BE1-4B4B-B577-72487DC4E90A}" destId="{9DF7DD93-9B2D-7D40-B5BD-FD18D8C204C3}" srcOrd="0" destOrd="0" presId="urn:microsoft.com/office/officeart/2005/8/layout/process4"/>
    <dgm:cxn modelId="{3F43543E-94C7-064A-9570-DE10006337D7}" type="presParOf" srcId="{E301901C-B566-AB49-8288-B45069D09AC2}" destId="{12715B03-AEBF-D044-8F39-7A799E927FF9}" srcOrd="3" destOrd="0" presId="urn:microsoft.com/office/officeart/2005/8/layout/process4"/>
    <dgm:cxn modelId="{F76C9432-EE09-4847-A466-6DA51C6F1A79}" type="presParOf" srcId="{E301901C-B566-AB49-8288-B45069D09AC2}" destId="{8BFEFDA3-A036-5642-86BA-9A102CB79D9A}" srcOrd="4" destOrd="0" presId="urn:microsoft.com/office/officeart/2005/8/layout/process4"/>
    <dgm:cxn modelId="{8FFE8936-CA6D-FD4A-9223-F54E170C7128}" type="presParOf" srcId="{8BFEFDA3-A036-5642-86BA-9A102CB79D9A}" destId="{29E1BCAC-B334-C34E-A5E6-49A5A8E0557E}" srcOrd="0" destOrd="0" presId="urn:microsoft.com/office/officeart/2005/8/layout/process4"/>
    <dgm:cxn modelId="{CCF42767-7CB9-4941-909E-1CA51107C430}" type="presParOf" srcId="{E301901C-B566-AB49-8288-B45069D09AC2}" destId="{C2288D65-3129-3547-8044-EB045D07515D}" srcOrd="5" destOrd="0" presId="urn:microsoft.com/office/officeart/2005/8/layout/process4"/>
    <dgm:cxn modelId="{028A5EB3-AB00-A842-A9FA-87220AA5262D}" type="presParOf" srcId="{E301901C-B566-AB49-8288-B45069D09AC2}" destId="{67A4E3F1-EE70-5546-9DA2-5040979DEE36}" srcOrd="6" destOrd="0" presId="urn:microsoft.com/office/officeart/2005/8/layout/process4"/>
    <dgm:cxn modelId="{D628656E-4BC9-9048-B1D5-D28F42D7F663}" type="presParOf" srcId="{67A4E3F1-EE70-5546-9DA2-5040979DEE36}" destId="{39B2DCCC-06B2-9147-B85C-251B0B85C69F}" srcOrd="0" destOrd="0" presId="urn:microsoft.com/office/officeart/2005/8/layout/process4"/>
    <dgm:cxn modelId="{CA7D2E8C-5E37-9843-9AE6-C8715E2C7E03}" type="presParOf" srcId="{E301901C-B566-AB49-8288-B45069D09AC2}" destId="{6D8D1B1A-A9B2-0D4B-9D50-5C89FA6FD634}" srcOrd="7" destOrd="0" presId="urn:microsoft.com/office/officeart/2005/8/layout/process4"/>
    <dgm:cxn modelId="{7FACEA4C-4214-094B-ADD0-FAE57D1CAB3F}" type="presParOf" srcId="{E301901C-B566-AB49-8288-B45069D09AC2}" destId="{D839C45B-64DE-CA4E-B5A5-751704A175F8}" srcOrd="8" destOrd="0" presId="urn:microsoft.com/office/officeart/2005/8/layout/process4"/>
    <dgm:cxn modelId="{A83CD315-CC60-5A41-9103-D189A32860CD}" type="presParOf" srcId="{D839C45B-64DE-CA4E-B5A5-751704A175F8}" destId="{4447368D-1B42-E042-9157-DE6E7613B097}" srcOrd="0" destOrd="0" presId="urn:microsoft.com/office/officeart/2005/8/layout/process4"/>
    <dgm:cxn modelId="{7E0ADCC3-6448-264D-B448-D5B04857960B}" type="presParOf" srcId="{E301901C-B566-AB49-8288-B45069D09AC2}" destId="{7BD5E24F-02D4-B44E-AC02-7C759E7B55CB}" srcOrd="9" destOrd="0" presId="urn:microsoft.com/office/officeart/2005/8/layout/process4"/>
    <dgm:cxn modelId="{89718830-ABA3-E847-99E2-6672F4C2B512}" type="presParOf" srcId="{E301901C-B566-AB49-8288-B45069D09AC2}" destId="{59790695-90D5-C04D-8EFF-D9D10FCC5996}" srcOrd="10" destOrd="0" presId="urn:microsoft.com/office/officeart/2005/8/layout/process4"/>
    <dgm:cxn modelId="{4EECF389-DDCB-B04F-BBCB-DC5993A06C88}" type="presParOf" srcId="{59790695-90D5-C04D-8EFF-D9D10FCC5996}" destId="{93BD7799-E4AE-B940-AEF6-63EB63C43F17}" srcOrd="0" destOrd="0" presId="urn:microsoft.com/office/officeart/2005/8/layout/process4"/>
    <dgm:cxn modelId="{07B94342-7FDC-9A49-BDB4-7BF1B6FB8FD6}" type="presParOf" srcId="{E301901C-B566-AB49-8288-B45069D09AC2}" destId="{8C92F5C3-50C9-AE47-9684-CE7C20807B75}" srcOrd="11" destOrd="0" presId="urn:microsoft.com/office/officeart/2005/8/layout/process4"/>
    <dgm:cxn modelId="{F89E5635-559B-E347-9955-B69DC69D863D}" type="presParOf" srcId="{E301901C-B566-AB49-8288-B45069D09AC2}" destId="{85F479F7-62B0-4C46-852B-2915C96F6B86}" srcOrd="12" destOrd="0" presId="urn:microsoft.com/office/officeart/2005/8/layout/process4"/>
    <dgm:cxn modelId="{9A59B421-E193-1B4D-9575-3FB47C42866E}" type="presParOf" srcId="{85F479F7-62B0-4C46-852B-2915C96F6B86}" destId="{EE233DE5-6285-E84F-9380-108FFBF0714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47537E-B895-4188-A3AD-4609EC37B926}" type="doc">
      <dgm:prSet loTypeId="urn:microsoft.com/office/officeart/2005/8/layout/process4" loCatId="process" qsTypeId="urn:microsoft.com/office/officeart/2005/8/quickstyle/simple1" qsCatId="simple" csTypeId="urn:microsoft.com/office/officeart/2005/8/colors/colorful4" csCatId="colorful" phldr="1"/>
      <dgm:spPr/>
    </dgm:pt>
    <dgm:pt modelId="{083528E5-8CF2-4CB7-9330-62299E1BF5BD}">
      <dgm:prSet phldrT="[Text]" custT="1"/>
      <dgm:spPr>
        <a:solidFill>
          <a:srgbClr val="92278F"/>
        </a:solidFill>
        <a:ln>
          <a:noFill/>
        </a:ln>
      </dgm:spPr>
      <dgm:t>
        <a:bodyPr/>
        <a:lstStyle/>
        <a:p>
          <a:r>
            <a:rPr lang="en-US" sz="1200" dirty="0"/>
            <a:t>Demographics</a:t>
          </a:r>
        </a:p>
      </dgm:t>
    </dgm:pt>
    <dgm:pt modelId="{88C5E0FC-FC0E-487C-8976-22633B95E1EC}" type="parTrans" cxnId="{CC3070B5-B0B7-4CE7-A225-7C40DF2608DB}">
      <dgm:prSet/>
      <dgm:spPr/>
      <dgm:t>
        <a:bodyPr/>
        <a:lstStyle/>
        <a:p>
          <a:endParaRPr lang="en-US"/>
        </a:p>
      </dgm:t>
    </dgm:pt>
    <dgm:pt modelId="{70C4A98B-FA8D-4FDD-8C17-ABC31521E826}" type="sibTrans" cxnId="{CC3070B5-B0B7-4CE7-A225-7C40DF2608DB}">
      <dgm:prSet/>
      <dgm:spPr/>
      <dgm:t>
        <a:bodyPr/>
        <a:lstStyle/>
        <a:p>
          <a:endParaRPr lang="en-US"/>
        </a:p>
      </dgm:t>
    </dgm:pt>
    <dgm:pt modelId="{D5DD64DD-0170-4E90-86FF-312DBE40AA0F}">
      <dgm:prSet phldrT="[Text]" custT="1"/>
      <dgm:spPr>
        <a:solidFill>
          <a:srgbClr val="41762C"/>
        </a:solidFill>
        <a:ln>
          <a:noFill/>
        </a:ln>
      </dgm:spPr>
      <dgm:t>
        <a:bodyPr/>
        <a:lstStyle/>
        <a:p>
          <a:r>
            <a:rPr lang="en-US" sz="1200" dirty="0"/>
            <a:t>Financials</a:t>
          </a:r>
        </a:p>
      </dgm:t>
    </dgm:pt>
    <dgm:pt modelId="{DF6468C4-3ED8-4299-81D0-9A376E39DEEB}" type="parTrans" cxnId="{898EDC79-FBC2-457E-B25A-D29CC1EACC6E}">
      <dgm:prSet/>
      <dgm:spPr/>
      <dgm:t>
        <a:bodyPr/>
        <a:lstStyle/>
        <a:p>
          <a:endParaRPr lang="en-US"/>
        </a:p>
      </dgm:t>
    </dgm:pt>
    <dgm:pt modelId="{45C04D78-E844-4113-8008-9D8FAD7FE47A}" type="sibTrans" cxnId="{898EDC79-FBC2-457E-B25A-D29CC1EACC6E}">
      <dgm:prSet/>
      <dgm:spPr/>
      <dgm:t>
        <a:bodyPr/>
        <a:lstStyle/>
        <a:p>
          <a:endParaRPr lang="en-US"/>
        </a:p>
      </dgm:t>
    </dgm:pt>
    <dgm:pt modelId="{F631BCCC-CD7A-4033-B024-A62D3A56A6A9}">
      <dgm:prSet phldrT="[Text]" custT="1"/>
      <dgm:spPr>
        <a:solidFill>
          <a:srgbClr val="004C67"/>
        </a:solidFill>
        <a:ln>
          <a:noFill/>
        </a:ln>
      </dgm:spPr>
      <dgm:t>
        <a:bodyPr/>
        <a:lstStyle/>
        <a:p>
          <a:r>
            <a:rPr lang="en-US" sz="1200" dirty="0"/>
            <a:t>Signature</a:t>
          </a:r>
        </a:p>
      </dgm:t>
    </dgm:pt>
    <dgm:pt modelId="{B631AAD2-020B-43E0-8264-A5C0260CE862}" type="parTrans" cxnId="{1CD79896-D891-4DB8-BEE1-D423D4B25A9D}">
      <dgm:prSet/>
      <dgm:spPr/>
      <dgm:t>
        <a:bodyPr/>
        <a:lstStyle/>
        <a:p>
          <a:endParaRPr lang="en-US"/>
        </a:p>
      </dgm:t>
    </dgm:pt>
    <dgm:pt modelId="{DED52E25-360B-4A79-BBCD-E0B9256CA483}" type="sibTrans" cxnId="{1CD79896-D891-4DB8-BEE1-D423D4B25A9D}">
      <dgm:prSet/>
      <dgm:spPr/>
      <dgm:t>
        <a:bodyPr/>
        <a:lstStyle/>
        <a:p>
          <a:endParaRPr lang="en-US"/>
        </a:p>
      </dgm:t>
    </dgm:pt>
    <dgm:pt modelId="{85009BF3-737B-429A-8564-96D1A87DBEF2}">
      <dgm:prSet phldrT="[Text]" custT="1"/>
      <dgm:spPr>
        <a:solidFill>
          <a:srgbClr val="E64E23"/>
        </a:solidFill>
        <a:ln>
          <a:noFill/>
        </a:ln>
      </dgm:spPr>
      <dgm:t>
        <a:bodyPr/>
        <a:lstStyle/>
        <a:p>
          <a:r>
            <a:rPr lang="en-US" sz="1200" dirty="0"/>
            <a:t>Confirmation</a:t>
          </a:r>
        </a:p>
      </dgm:t>
    </dgm:pt>
    <dgm:pt modelId="{CCF49468-AE92-48BF-8C3A-EF53A3112759}" type="parTrans" cxnId="{F9FE3B0E-B150-4C5D-855B-CC2A185CD7DD}">
      <dgm:prSet/>
      <dgm:spPr/>
      <dgm:t>
        <a:bodyPr/>
        <a:lstStyle/>
        <a:p>
          <a:endParaRPr lang="en-US"/>
        </a:p>
      </dgm:t>
    </dgm:pt>
    <dgm:pt modelId="{5C717211-BB4B-4E3B-8460-085EF3FED90B}" type="sibTrans" cxnId="{F9FE3B0E-B150-4C5D-855B-CC2A185CD7DD}">
      <dgm:prSet/>
      <dgm:spPr/>
      <dgm:t>
        <a:bodyPr/>
        <a:lstStyle/>
        <a:p>
          <a:endParaRPr lang="en-US"/>
        </a:p>
      </dgm:t>
    </dgm:pt>
    <dgm:pt modelId="{E301901C-B566-AB49-8288-B45069D09AC2}" type="pres">
      <dgm:prSet presAssocID="{B047537E-B895-4188-A3AD-4609EC37B926}" presName="Name0" presStyleCnt="0">
        <dgm:presLayoutVars>
          <dgm:dir/>
          <dgm:animLvl val="lvl"/>
          <dgm:resizeHandles val="exact"/>
        </dgm:presLayoutVars>
      </dgm:prSet>
      <dgm:spPr/>
    </dgm:pt>
    <dgm:pt modelId="{518701F7-4677-9A40-BA11-E14889B52DD2}" type="pres">
      <dgm:prSet presAssocID="{85009BF3-737B-429A-8564-96D1A87DBEF2}" presName="boxAndChildren" presStyleCnt="0"/>
      <dgm:spPr/>
    </dgm:pt>
    <dgm:pt modelId="{133C3B28-548A-0F43-B5CF-E29D770D2238}" type="pres">
      <dgm:prSet presAssocID="{85009BF3-737B-429A-8564-96D1A87DBEF2}" presName="parentTextBox" presStyleLbl="node1" presStyleIdx="0" presStyleCnt="4" custLinFactNeighborX="-30556" custLinFactNeighborY="6954"/>
      <dgm:spPr/>
    </dgm:pt>
    <dgm:pt modelId="{252BD51A-5D53-4F4F-B6E8-AF685FE869A1}" type="pres">
      <dgm:prSet presAssocID="{DED52E25-360B-4A79-BBCD-E0B9256CA483}" presName="sp" presStyleCnt="0"/>
      <dgm:spPr/>
    </dgm:pt>
    <dgm:pt modelId="{B486EA86-5BE1-4B4B-B577-72487DC4E90A}" type="pres">
      <dgm:prSet presAssocID="{F631BCCC-CD7A-4033-B024-A62D3A56A6A9}" presName="arrowAndChildren" presStyleCnt="0"/>
      <dgm:spPr/>
    </dgm:pt>
    <dgm:pt modelId="{9DF7DD93-9B2D-7D40-B5BD-FD18D8C204C3}" type="pres">
      <dgm:prSet presAssocID="{F631BCCC-CD7A-4033-B024-A62D3A56A6A9}" presName="parentTextArrow" presStyleLbl="node1" presStyleIdx="1" presStyleCnt="4"/>
      <dgm:spPr/>
    </dgm:pt>
    <dgm:pt modelId="{6D8D1B1A-A9B2-0D4B-9D50-5C89FA6FD634}" type="pres">
      <dgm:prSet presAssocID="{45C04D78-E844-4113-8008-9D8FAD7FE47A}" presName="sp" presStyleCnt="0"/>
      <dgm:spPr/>
    </dgm:pt>
    <dgm:pt modelId="{D839C45B-64DE-CA4E-B5A5-751704A175F8}" type="pres">
      <dgm:prSet presAssocID="{D5DD64DD-0170-4E90-86FF-312DBE40AA0F}" presName="arrowAndChildren" presStyleCnt="0"/>
      <dgm:spPr/>
    </dgm:pt>
    <dgm:pt modelId="{4447368D-1B42-E042-9157-DE6E7613B097}" type="pres">
      <dgm:prSet presAssocID="{D5DD64DD-0170-4E90-86FF-312DBE40AA0F}" presName="parentTextArrow" presStyleLbl="node1" presStyleIdx="2" presStyleCnt="4"/>
      <dgm:spPr/>
    </dgm:pt>
    <dgm:pt modelId="{7BD5E24F-02D4-B44E-AC02-7C759E7B55CB}" type="pres">
      <dgm:prSet presAssocID="{70C4A98B-FA8D-4FDD-8C17-ABC31521E826}" presName="sp" presStyleCnt="0"/>
      <dgm:spPr/>
    </dgm:pt>
    <dgm:pt modelId="{59790695-90D5-C04D-8EFF-D9D10FCC5996}" type="pres">
      <dgm:prSet presAssocID="{083528E5-8CF2-4CB7-9330-62299E1BF5BD}" presName="arrowAndChildren" presStyleCnt="0"/>
      <dgm:spPr/>
    </dgm:pt>
    <dgm:pt modelId="{93BD7799-E4AE-B940-AEF6-63EB63C43F17}" type="pres">
      <dgm:prSet presAssocID="{083528E5-8CF2-4CB7-9330-62299E1BF5BD}" presName="parentTextArrow" presStyleLbl="node1" presStyleIdx="3" presStyleCnt="4"/>
      <dgm:spPr/>
    </dgm:pt>
  </dgm:ptLst>
  <dgm:cxnLst>
    <dgm:cxn modelId="{F9FE3B0E-B150-4C5D-855B-CC2A185CD7DD}" srcId="{B047537E-B895-4188-A3AD-4609EC37B926}" destId="{85009BF3-737B-429A-8564-96D1A87DBEF2}" srcOrd="3" destOrd="0" parTransId="{CCF49468-AE92-48BF-8C3A-EF53A3112759}" sibTransId="{5C717211-BB4B-4E3B-8460-085EF3FED90B}"/>
    <dgm:cxn modelId="{724D372B-7A50-954F-B02B-2421EE498B6B}" type="presOf" srcId="{D5DD64DD-0170-4E90-86FF-312DBE40AA0F}" destId="{4447368D-1B42-E042-9157-DE6E7613B097}" srcOrd="0" destOrd="0" presId="urn:microsoft.com/office/officeart/2005/8/layout/process4"/>
    <dgm:cxn modelId="{07FEAC30-89C0-AD47-87D9-603A8739BF58}" type="presOf" srcId="{85009BF3-737B-429A-8564-96D1A87DBEF2}" destId="{133C3B28-548A-0F43-B5CF-E29D770D2238}" srcOrd="0" destOrd="0" presId="urn:microsoft.com/office/officeart/2005/8/layout/process4"/>
    <dgm:cxn modelId="{D5B5C137-E212-C746-9C6F-574DBEEB9B6A}" type="presOf" srcId="{083528E5-8CF2-4CB7-9330-62299E1BF5BD}" destId="{93BD7799-E4AE-B940-AEF6-63EB63C43F17}" srcOrd="0" destOrd="0" presId="urn:microsoft.com/office/officeart/2005/8/layout/process4"/>
    <dgm:cxn modelId="{898EDC79-FBC2-457E-B25A-D29CC1EACC6E}" srcId="{B047537E-B895-4188-A3AD-4609EC37B926}" destId="{D5DD64DD-0170-4E90-86FF-312DBE40AA0F}" srcOrd="1" destOrd="0" parTransId="{DF6468C4-3ED8-4299-81D0-9A376E39DEEB}" sibTransId="{45C04D78-E844-4113-8008-9D8FAD7FE47A}"/>
    <dgm:cxn modelId="{1CD79896-D891-4DB8-BEE1-D423D4B25A9D}" srcId="{B047537E-B895-4188-A3AD-4609EC37B926}" destId="{F631BCCC-CD7A-4033-B024-A62D3A56A6A9}" srcOrd="2" destOrd="0" parTransId="{B631AAD2-020B-43E0-8264-A5C0260CE862}" sibTransId="{DED52E25-360B-4A79-BBCD-E0B9256CA483}"/>
    <dgm:cxn modelId="{CC3070B5-B0B7-4CE7-A225-7C40DF2608DB}" srcId="{B047537E-B895-4188-A3AD-4609EC37B926}" destId="{083528E5-8CF2-4CB7-9330-62299E1BF5BD}" srcOrd="0" destOrd="0" parTransId="{88C5E0FC-FC0E-487C-8976-22633B95E1EC}" sibTransId="{70C4A98B-FA8D-4FDD-8C17-ABC31521E826}"/>
    <dgm:cxn modelId="{05EC42C7-FA85-514B-9ACE-D944A782F84E}" type="presOf" srcId="{B047537E-B895-4188-A3AD-4609EC37B926}" destId="{E301901C-B566-AB49-8288-B45069D09AC2}" srcOrd="0" destOrd="0" presId="urn:microsoft.com/office/officeart/2005/8/layout/process4"/>
    <dgm:cxn modelId="{39D6E4EF-E44E-F94B-A8B6-EB547174FBCE}" type="presOf" srcId="{F631BCCC-CD7A-4033-B024-A62D3A56A6A9}" destId="{9DF7DD93-9B2D-7D40-B5BD-FD18D8C204C3}" srcOrd="0" destOrd="0" presId="urn:microsoft.com/office/officeart/2005/8/layout/process4"/>
    <dgm:cxn modelId="{686EDA77-DE6F-764B-A565-262F645A5446}" type="presParOf" srcId="{E301901C-B566-AB49-8288-B45069D09AC2}" destId="{518701F7-4677-9A40-BA11-E14889B52DD2}" srcOrd="0" destOrd="0" presId="urn:microsoft.com/office/officeart/2005/8/layout/process4"/>
    <dgm:cxn modelId="{698D3405-E80F-E943-9B5D-9998A0BC2D4F}" type="presParOf" srcId="{518701F7-4677-9A40-BA11-E14889B52DD2}" destId="{133C3B28-548A-0F43-B5CF-E29D770D2238}" srcOrd="0" destOrd="0" presId="urn:microsoft.com/office/officeart/2005/8/layout/process4"/>
    <dgm:cxn modelId="{E71E5B72-DF18-814C-BFF8-E7A332252334}" type="presParOf" srcId="{E301901C-B566-AB49-8288-B45069D09AC2}" destId="{252BD51A-5D53-4F4F-B6E8-AF685FE869A1}" srcOrd="1" destOrd="0" presId="urn:microsoft.com/office/officeart/2005/8/layout/process4"/>
    <dgm:cxn modelId="{075618DF-C79A-0E4F-B084-59E25A7D463E}" type="presParOf" srcId="{E301901C-B566-AB49-8288-B45069D09AC2}" destId="{B486EA86-5BE1-4B4B-B577-72487DC4E90A}" srcOrd="2" destOrd="0" presId="urn:microsoft.com/office/officeart/2005/8/layout/process4"/>
    <dgm:cxn modelId="{540E56E6-6F56-4C45-A251-A71180B1CADD}" type="presParOf" srcId="{B486EA86-5BE1-4B4B-B577-72487DC4E90A}" destId="{9DF7DD93-9B2D-7D40-B5BD-FD18D8C204C3}" srcOrd="0" destOrd="0" presId="urn:microsoft.com/office/officeart/2005/8/layout/process4"/>
    <dgm:cxn modelId="{CA7D2E8C-5E37-9843-9AE6-C8715E2C7E03}" type="presParOf" srcId="{E301901C-B566-AB49-8288-B45069D09AC2}" destId="{6D8D1B1A-A9B2-0D4B-9D50-5C89FA6FD634}" srcOrd="3" destOrd="0" presId="urn:microsoft.com/office/officeart/2005/8/layout/process4"/>
    <dgm:cxn modelId="{7FACEA4C-4214-094B-ADD0-FAE57D1CAB3F}" type="presParOf" srcId="{E301901C-B566-AB49-8288-B45069D09AC2}" destId="{D839C45B-64DE-CA4E-B5A5-751704A175F8}" srcOrd="4" destOrd="0" presId="urn:microsoft.com/office/officeart/2005/8/layout/process4"/>
    <dgm:cxn modelId="{A83CD315-CC60-5A41-9103-D189A32860CD}" type="presParOf" srcId="{D839C45B-64DE-CA4E-B5A5-751704A175F8}" destId="{4447368D-1B42-E042-9157-DE6E7613B097}" srcOrd="0" destOrd="0" presId="urn:microsoft.com/office/officeart/2005/8/layout/process4"/>
    <dgm:cxn modelId="{7E0ADCC3-6448-264D-B448-D5B04857960B}" type="presParOf" srcId="{E301901C-B566-AB49-8288-B45069D09AC2}" destId="{7BD5E24F-02D4-B44E-AC02-7C759E7B55CB}" srcOrd="5" destOrd="0" presId="urn:microsoft.com/office/officeart/2005/8/layout/process4"/>
    <dgm:cxn modelId="{89718830-ABA3-E847-99E2-6672F4C2B512}" type="presParOf" srcId="{E301901C-B566-AB49-8288-B45069D09AC2}" destId="{59790695-90D5-C04D-8EFF-D9D10FCC5996}" srcOrd="6" destOrd="0" presId="urn:microsoft.com/office/officeart/2005/8/layout/process4"/>
    <dgm:cxn modelId="{4EECF389-DDCB-B04F-BBCB-DC5993A06C88}" type="presParOf" srcId="{59790695-90D5-C04D-8EFF-D9D10FCC5996}" destId="{93BD7799-E4AE-B940-AEF6-63EB63C43F1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804149-1E87-460D-84EA-FB6A54A6C7F9}" type="doc">
      <dgm:prSet loTypeId="urn:microsoft.com/office/officeart/2005/8/layout/vList2" loCatId="process" qsTypeId="urn:microsoft.com/office/officeart/2005/8/quickstyle/simple1" qsCatId="simple" csTypeId="urn:microsoft.com/office/officeart/2005/8/colors/colorful1" csCatId="colorful" phldr="1"/>
      <dgm:spPr/>
      <dgm:t>
        <a:bodyPr/>
        <a:lstStyle/>
        <a:p>
          <a:endParaRPr lang="en-US"/>
        </a:p>
      </dgm:t>
    </dgm:pt>
    <dgm:pt modelId="{040244D5-8208-438C-91B5-D1F6BF78B0C0}">
      <dgm:prSet phldrT="[Text]" custT="1"/>
      <dgm:spPr>
        <a:solidFill>
          <a:srgbClr val="92278F"/>
        </a:solidFill>
        <a:ln>
          <a:noFill/>
        </a:ln>
      </dgm:spPr>
      <dgm:t>
        <a:bodyPr/>
        <a:lstStyle/>
        <a:p>
          <a:r>
            <a:rPr lang="en-US" sz="2400" dirty="0">
              <a:solidFill>
                <a:srgbClr val="FFFFFF"/>
              </a:solidFill>
            </a:rPr>
            <a:t>In a few days an email will be sent to the student regarding the processing of their FAFSA and their FAFSA Submission Summary.</a:t>
          </a:r>
        </a:p>
      </dgm:t>
    </dgm:pt>
    <dgm:pt modelId="{10254959-D33F-40B3-A4C1-DD0BEB47743E}" type="parTrans" cxnId="{C186DD48-3EC4-459E-8A47-241F9A397A51}">
      <dgm:prSet/>
      <dgm:spPr/>
      <dgm:t>
        <a:bodyPr/>
        <a:lstStyle/>
        <a:p>
          <a:endParaRPr lang="en-US"/>
        </a:p>
      </dgm:t>
    </dgm:pt>
    <dgm:pt modelId="{22981242-20F6-480F-8328-C9469913E2A9}" type="sibTrans" cxnId="{C186DD48-3EC4-459E-8A47-241F9A397A51}">
      <dgm:prSet/>
      <dgm:spPr/>
      <dgm:t>
        <a:bodyPr/>
        <a:lstStyle/>
        <a:p>
          <a:endParaRPr lang="en-US"/>
        </a:p>
      </dgm:t>
    </dgm:pt>
    <dgm:pt modelId="{CC4237CB-5972-4DB3-BA74-52E3D525DD4E}">
      <dgm:prSet custT="1"/>
      <dgm:spPr>
        <a:solidFill>
          <a:srgbClr val="41762C"/>
        </a:solidFill>
        <a:ln>
          <a:noFill/>
        </a:ln>
      </dgm:spPr>
      <dgm:t>
        <a:bodyPr/>
        <a:lstStyle/>
        <a:p>
          <a:r>
            <a:rPr lang="en-US" sz="2400" b="0" dirty="0">
              <a:solidFill>
                <a:srgbClr val="FFFFFF"/>
              </a:solidFill>
            </a:rPr>
            <a:t>Students should monitor the email account provided on the FAFSA and respond to requests from Federal Student Aid, PHEAA and the colleges</a:t>
          </a:r>
          <a:r>
            <a:rPr lang="en-US" sz="2000" b="1" dirty="0">
              <a:solidFill>
                <a:srgbClr val="FFFFFF"/>
              </a:solidFill>
            </a:rPr>
            <a:t>.</a:t>
          </a:r>
        </a:p>
      </dgm:t>
    </dgm:pt>
    <dgm:pt modelId="{4FC922BA-C8AC-4189-9EB5-ADDCB74C9FFB}" type="parTrans" cxnId="{A56DE0DB-584C-44F4-8D7D-68CDEAD94ED4}">
      <dgm:prSet/>
      <dgm:spPr/>
      <dgm:t>
        <a:bodyPr/>
        <a:lstStyle/>
        <a:p>
          <a:endParaRPr lang="en-US"/>
        </a:p>
      </dgm:t>
    </dgm:pt>
    <dgm:pt modelId="{2256636F-6B70-4F86-A743-DC29A8546F06}" type="sibTrans" cxnId="{A56DE0DB-584C-44F4-8D7D-68CDEAD94ED4}">
      <dgm:prSet/>
      <dgm:spPr/>
      <dgm:t>
        <a:bodyPr/>
        <a:lstStyle/>
        <a:p>
          <a:endParaRPr lang="en-US"/>
        </a:p>
      </dgm:t>
    </dgm:pt>
    <dgm:pt modelId="{4DB36DA3-B71D-4F05-948B-047FCDD4B111}">
      <dgm:prSet phldrT="[Text]" custT="1"/>
      <dgm:spPr>
        <a:solidFill>
          <a:srgbClr val="007299"/>
        </a:solidFill>
        <a:ln>
          <a:noFill/>
        </a:ln>
      </dgm:spPr>
      <dgm:t>
        <a:bodyPr/>
        <a:lstStyle/>
        <a:p>
          <a:r>
            <a:rPr lang="en-US" sz="2400" dirty="0">
              <a:solidFill>
                <a:schemeClr val="bg1"/>
              </a:solidFill>
            </a:rPr>
            <a:t>Information will be shared with PHEAA and all college choices.</a:t>
          </a:r>
        </a:p>
      </dgm:t>
    </dgm:pt>
    <dgm:pt modelId="{B44AF198-3A6C-47E7-BF2B-A3D0950B8FDC}" type="sibTrans" cxnId="{9FC2D4BA-DC31-4DB5-B8E7-EAE1F74314DB}">
      <dgm:prSet/>
      <dgm:spPr/>
      <dgm:t>
        <a:bodyPr/>
        <a:lstStyle/>
        <a:p>
          <a:endParaRPr lang="en-US"/>
        </a:p>
      </dgm:t>
    </dgm:pt>
    <dgm:pt modelId="{90BE9156-0164-48DE-A956-23E150F79BBC}" type="parTrans" cxnId="{9FC2D4BA-DC31-4DB5-B8E7-EAE1F74314DB}">
      <dgm:prSet/>
      <dgm:spPr/>
      <dgm:t>
        <a:bodyPr/>
        <a:lstStyle/>
        <a:p>
          <a:endParaRPr lang="en-US"/>
        </a:p>
      </dgm:t>
    </dgm:pt>
    <dgm:pt modelId="{8447C64B-0253-374D-B904-70B12C477412}" type="pres">
      <dgm:prSet presAssocID="{CE804149-1E87-460D-84EA-FB6A54A6C7F9}" presName="linear" presStyleCnt="0">
        <dgm:presLayoutVars>
          <dgm:animLvl val="lvl"/>
          <dgm:resizeHandles val="exact"/>
        </dgm:presLayoutVars>
      </dgm:prSet>
      <dgm:spPr/>
    </dgm:pt>
    <dgm:pt modelId="{652E9AD0-E59D-F544-9BBE-AA5DC4969C8B}" type="pres">
      <dgm:prSet presAssocID="{4DB36DA3-B71D-4F05-948B-047FCDD4B111}" presName="parentText" presStyleLbl="node1" presStyleIdx="0" presStyleCnt="3">
        <dgm:presLayoutVars>
          <dgm:chMax val="0"/>
          <dgm:bulletEnabled val="1"/>
        </dgm:presLayoutVars>
      </dgm:prSet>
      <dgm:spPr/>
    </dgm:pt>
    <dgm:pt modelId="{4B6A30CC-576F-E244-AD72-86ABC1B09AEF}" type="pres">
      <dgm:prSet presAssocID="{B44AF198-3A6C-47E7-BF2B-A3D0950B8FDC}" presName="spacer" presStyleCnt="0"/>
      <dgm:spPr/>
    </dgm:pt>
    <dgm:pt modelId="{7F662F51-E1A6-B349-8B69-7FAC4D42A58E}" type="pres">
      <dgm:prSet presAssocID="{040244D5-8208-438C-91B5-D1F6BF78B0C0}" presName="parentText" presStyleLbl="node1" presStyleIdx="1" presStyleCnt="3">
        <dgm:presLayoutVars>
          <dgm:chMax val="0"/>
          <dgm:bulletEnabled val="1"/>
        </dgm:presLayoutVars>
      </dgm:prSet>
      <dgm:spPr/>
    </dgm:pt>
    <dgm:pt modelId="{DC8E461A-EF73-0340-B2CB-BD5CB66F07BC}" type="pres">
      <dgm:prSet presAssocID="{22981242-20F6-480F-8328-C9469913E2A9}" presName="spacer" presStyleCnt="0"/>
      <dgm:spPr/>
    </dgm:pt>
    <dgm:pt modelId="{20C9E15D-DA07-9C44-A4B6-6B42114C681C}" type="pres">
      <dgm:prSet presAssocID="{CC4237CB-5972-4DB3-BA74-52E3D525DD4E}" presName="parentText" presStyleLbl="node1" presStyleIdx="2" presStyleCnt="3">
        <dgm:presLayoutVars>
          <dgm:chMax val="0"/>
          <dgm:bulletEnabled val="1"/>
        </dgm:presLayoutVars>
      </dgm:prSet>
      <dgm:spPr/>
    </dgm:pt>
  </dgm:ptLst>
  <dgm:cxnLst>
    <dgm:cxn modelId="{32741D18-292B-5F4B-8B25-F123F1B03385}" type="presOf" srcId="{040244D5-8208-438C-91B5-D1F6BF78B0C0}" destId="{7F662F51-E1A6-B349-8B69-7FAC4D42A58E}" srcOrd="0" destOrd="0" presId="urn:microsoft.com/office/officeart/2005/8/layout/vList2"/>
    <dgm:cxn modelId="{B136A15D-91E5-F14E-82EC-085179C8BD0A}" type="presOf" srcId="{CC4237CB-5972-4DB3-BA74-52E3D525DD4E}" destId="{20C9E15D-DA07-9C44-A4B6-6B42114C681C}" srcOrd="0" destOrd="0" presId="urn:microsoft.com/office/officeart/2005/8/layout/vList2"/>
    <dgm:cxn modelId="{C186DD48-3EC4-459E-8A47-241F9A397A51}" srcId="{CE804149-1E87-460D-84EA-FB6A54A6C7F9}" destId="{040244D5-8208-438C-91B5-D1F6BF78B0C0}" srcOrd="1" destOrd="0" parTransId="{10254959-D33F-40B3-A4C1-DD0BEB47743E}" sibTransId="{22981242-20F6-480F-8328-C9469913E2A9}"/>
    <dgm:cxn modelId="{B310C254-033D-A143-97EE-27E935A643BF}" type="presOf" srcId="{4DB36DA3-B71D-4F05-948B-047FCDD4B111}" destId="{652E9AD0-E59D-F544-9BBE-AA5DC4969C8B}" srcOrd="0" destOrd="0" presId="urn:microsoft.com/office/officeart/2005/8/layout/vList2"/>
    <dgm:cxn modelId="{9FC2D4BA-DC31-4DB5-B8E7-EAE1F74314DB}" srcId="{CE804149-1E87-460D-84EA-FB6A54A6C7F9}" destId="{4DB36DA3-B71D-4F05-948B-047FCDD4B111}" srcOrd="0" destOrd="0" parTransId="{90BE9156-0164-48DE-A956-23E150F79BBC}" sibTransId="{B44AF198-3A6C-47E7-BF2B-A3D0950B8FDC}"/>
    <dgm:cxn modelId="{A56DE0DB-584C-44F4-8D7D-68CDEAD94ED4}" srcId="{CE804149-1E87-460D-84EA-FB6A54A6C7F9}" destId="{CC4237CB-5972-4DB3-BA74-52E3D525DD4E}" srcOrd="2" destOrd="0" parTransId="{4FC922BA-C8AC-4189-9EB5-ADDCB74C9FFB}" sibTransId="{2256636F-6B70-4F86-A743-DC29A8546F06}"/>
    <dgm:cxn modelId="{DDD5A3ED-AEFA-7A4B-918E-F984B35FD6B0}" type="presOf" srcId="{CE804149-1E87-460D-84EA-FB6A54A6C7F9}" destId="{8447C64B-0253-374D-B904-70B12C477412}" srcOrd="0" destOrd="0" presId="urn:microsoft.com/office/officeart/2005/8/layout/vList2"/>
    <dgm:cxn modelId="{B24CE79C-63C1-914D-86E1-77D83CE295F3}" type="presParOf" srcId="{8447C64B-0253-374D-B904-70B12C477412}" destId="{652E9AD0-E59D-F544-9BBE-AA5DC4969C8B}" srcOrd="0" destOrd="0" presId="urn:microsoft.com/office/officeart/2005/8/layout/vList2"/>
    <dgm:cxn modelId="{326FD449-2A54-BA4D-AE16-C6B9BEFDE340}" type="presParOf" srcId="{8447C64B-0253-374D-B904-70B12C477412}" destId="{4B6A30CC-576F-E244-AD72-86ABC1B09AEF}" srcOrd="1" destOrd="0" presId="urn:microsoft.com/office/officeart/2005/8/layout/vList2"/>
    <dgm:cxn modelId="{89B28EB6-29E2-FE47-A8C4-981C92A5392E}" type="presParOf" srcId="{8447C64B-0253-374D-B904-70B12C477412}" destId="{7F662F51-E1A6-B349-8B69-7FAC4D42A58E}" srcOrd="2" destOrd="0" presId="urn:microsoft.com/office/officeart/2005/8/layout/vList2"/>
    <dgm:cxn modelId="{EB685FAC-3D2C-BE4C-8FB8-530080D4BDA7}" type="presParOf" srcId="{8447C64B-0253-374D-B904-70B12C477412}" destId="{DC8E461A-EF73-0340-B2CB-BD5CB66F07BC}" srcOrd="3" destOrd="0" presId="urn:microsoft.com/office/officeart/2005/8/layout/vList2"/>
    <dgm:cxn modelId="{B81D9FBC-3C88-EC40-A6C3-E1A9785E14A5}" type="presParOf" srcId="{8447C64B-0253-374D-B904-70B12C477412}" destId="{20C9E15D-DA07-9C44-A4B6-6B42114C681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7F1C-72CE-4F3E-B179-CF660146946D}">
      <dsp:nvSpPr>
        <dsp:cNvPr id="0" name=""/>
        <dsp:cNvSpPr/>
      </dsp:nvSpPr>
      <dsp:spPr>
        <a:xfrm>
          <a:off x="4580" y="1516915"/>
          <a:ext cx="1599307" cy="1919168"/>
        </a:xfrm>
        <a:prstGeom prst="roundRect">
          <a:avLst>
            <a:gd name="adj" fmla="val 5000"/>
          </a:avLst>
        </a:prstGeom>
        <a:solidFill>
          <a:srgbClr val="0072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US" sz="1800" kern="1200" dirty="0">
            <a:solidFill>
              <a:schemeClr val="accent4">
                <a:lumMod val="20000"/>
                <a:lumOff val="80000"/>
              </a:schemeClr>
            </a:solidFill>
          </a:endParaRPr>
        </a:p>
      </dsp:txBody>
      <dsp:txXfrm rot="16200000">
        <a:off x="-622347" y="2143844"/>
        <a:ext cx="1573718" cy="319861"/>
      </dsp:txXfrm>
    </dsp:sp>
    <dsp:sp modelId="{F16AD0C3-2CD0-4A4E-8FEB-8A20181739CA}">
      <dsp:nvSpPr>
        <dsp:cNvPr id="0" name=""/>
        <dsp:cNvSpPr/>
      </dsp:nvSpPr>
      <dsp:spPr>
        <a:xfrm>
          <a:off x="324442" y="1516915"/>
          <a:ext cx="1191483" cy="19191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en-US" sz="2400" kern="1200" dirty="0"/>
            <a:t>Look for FREE money first</a:t>
          </a:r>
        </a:p>
      </dsp:txBody>
      <dsp:txXfrm>
        <a:off x="324442" y="1516915"/>
        <a:ext cx="1191483" cy="1919168"/>
      </dsp:txXfrm>
    </dsp:sp>
    <dsp:sp modelId="{9DCD1020-47A3-4A6B-9795-8859208FE452}">
      <dsp:nvSpPr>
        <dsp:cNvPr id="0" name=""/>
        <dsp:cNvSpPr/>
      </dsp:nvSpPr>
      <dsp:spPr>
        <a:xfrm>
          <a:off x="1659863" y="1516915"/>
          <a:ext cx="1599307" cy="1919168"/>
        </a:xfrm>
        <a:prstGeom prst="roundRect">
          <a:avLst>
            <a:gd name="adj" fmla="val 5000"/>
          </a:avLst>
        </a:prstGeom>
        <a:solidFill>
          <a:srgbClr val="9227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US" sz="1800" kern="1200" dirty="0">
            <a:solidFill>
              <a:srgbClr val="C84E1F"/>
            </a:solidFill>
          </a:endParaRPr>
        </a:p>
      </dsp:txBody>
      <dsp:txXfrm rot="16200000">
        <a:off x="1032935" y="2143844"/>
        <a:ext cx="1573718" cy="319861"/>
      </dsp:txXfrm>
    </dsp:sp>
    <dsp:sp modelId="{7E06D85D-2790-4371-ABA1-4486A7E69841}">
      <dsp:nvSpPr>
        <dsp:cNvPr id="0" name=""/>
        <dsp:cNvSpPr/>
      </dsp:nvSpPr>
      <dsp:spPr>
        <a:xfrm rot="5400000">
          <a:off x="1526892" y="2329884"/>
          <a:ext cx="281935" cy="239896"/>
        </a:xfrm>
        <a:prstGeom prst="flowChartExtract">
          <a:avLst/>
        </a:prstGeom>
        <a:solidFill>
          <a:schemeClr val="bg1"/>
        </a:solidFill>
        <a:ln w="12700" cap="flat" cmpd="sng" algn="ctr">
          <a:solidFill>
            <a:srgbClr val="007299"/>
          </a:solidFill>
          <a:prstDash val="solid"/>
          <a:miter lim="800000"/>
        </a:ln>
        <a:effectLst/>
      </dsp:spPr>
      <dsp:style>
        <a:lnRef idx="2">
          <a:scrgbClr r="0" g="0" b="0"/>
        </a:lnRef>
        <a:fillRef idx="1">
          <a:scrgbClr r="0" g="0" b="0"/>
        </a:fillRef>
        <a:effectRef idx="0">
          <a:scrgbClr r="0" g="0" b="0"/>
        </a:effectRef>
        <a:fontRef idx="minor"/>
      </dsp:style>
    </dsp:sp>
    <dsp:sp modelId="{D2114065-7F3E-4672-87F2-F28C534DFD1D}">
      <dsp:nvSpPr>
        <dsp:cNvPr id="0" name=""/>
        <dsp:cNvSpPr/>
      </dsp:nvSpPr>
      <dsp:spPr>
        <a:xfrm>
          <a:off x="1979725" y="1516915"/>
          <a:ext cx="1191483" cy="19191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en-US" sz="2400" kern="1200" dirty="0"/>
            <a:t>Know your specific deadlines</a:t>
          </a:r>
        </a:p>
      </dsp:txBody>
      <dsp:txXfrm>
        <a:off x="1979725" y="1516915"/>
        <a:ext cx="1191483" cy="1919168"/>
      </dsp:txXfrm>
    </dsp:sp>
    <dsp:sp modelId="{826E06AA-943A-4B5D-8791-1C38EA1323D2}">
      <dsp:nvSpPr>
        <dsp:cNvPr id="0" name=""/>
        <dsp:cNvSpPr/>
      </dsp:nvSpPr>
      <dsp:spPr>
        <a:xfrm>
          <a:off x="3315146" y="1516915"/>
          <a:ext cx="1599307" cy="1919168"/>
        </a:xfrm>
        <a:prstGeom prst="roundRect">
          <a:avLst>
            <a:gd name="adj" fmla="val 5000"/>
          </a:avLst>
        </a:prstGeom>
        <a:solidFill>
          <a:srgbClr val="4176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US" sz="1800" kern="1200" dirty="0">
            <a:solidFill>
              <a:srgbClr val="B1E8FF"/>
            </a:solidFill>
          </a:endParaRPr>
        </a:p>
      </dsp:txBody>
      <dsp:txXfrm rot="16200000">
        <a:off x="2688218" y="2143844"/>
        <a:ext cx="1573718" cy="319861"/>
      </dsp:txXfrm>
    </dsp:sp>
    <dsp:sp modelId="{79B03D78-7110-427A-BF41-E1A3627E32FA}">
      <dsp:nvSpPr>
        <dsp:cNvPr id="0" name=""/>
        <dsp:cNvSpPr/>
      </dsp:nvSpPr>
      <dsp:spPr>
        <a:xfrm rot="5400000">
          <a:off x="3182175" y="2329884"/>
          <a:ext cx="281935" cy="239896"/>
        </a:xfrm>
        <a:prstGeom prst="flowChartExtract">
          <a:avLst/>
        </a:prstGeom>
        <a:solidFill>
          <a:schemeClr val="lt1">
            <a:hueOff val="0"/>
            <a:satOff val="0"/>
            <a:lumOff val="0"/>
            <a:alphaOff val="0"/>
          </a:schemeClr>
        </a:solidFill>
        <a:ln w="12700" cap="flat" cmpd="sng" algn="ctr">
          <a:solidFill>
            <a:srgbClr val="92278F"/>
          </a:solidFill>
          <a:prstDash val="solid"/>
          <a:miter lim="800000"/>
        </a:ln>
        <a:effectLst/>
      </dsp:spPr>
      <dsp:style>
        <a:lnRef idx="2">
          <a:scrgbClr r="0" g="0" b="0"/>
        </a:lnRef>
        <a:fillRef idx="1">
          <a:scrgbClr r="0" g="0" b="0"/>
        </a:fillRef>
        <a:effectRef idx="0">
          <a:scrgbClr r="0" g="0" b="0"/>
        </a:effectRef>
        <a:fontRef idx="minor"/>
      </dsp:style>
    </dsp:sp>
    <dsp:sp modelId="{02963E2F-8E27-490D-A3C5-BC5F4CB9D19E}">
      <dsp:nvSpPr>
        <dsp:cNvPr id="0" name=""/>
        <dsp:cNvSpPr/>
      </dsp:nvSpPr>
      <dsp:spPr>
        <a:xfrm>
          <a:off x="3635007" y="1516915"/>
          <a:ext cx="1191483" cy="19191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en-US" sz="2400" kern="1200" dirty="0"/>
            <a:t>Fill out the FAFSA</a:t>
          </a:r>
        </a:p>
      </dsp:txBody>
      <dsp:txXfrm>
        <a:off x="3635007" y="1516915"/>
        <a:ext cx="1191483" cy="1919168"/>
      </dsp:txXfrm>
    </dsp:sp>
    <dsp:sp modelId="{D7FB5771-AD04-4B16-B3CC-4B592CFBC5B0}">
      <dsp:nvSpPr>
        <dsp:cNvPr id="0" name=""/>
        <dsp:cNvSpPr/>
      </dsp:nvSpPr>
      <dsp:spPr>
        <a:xfrm>
          <a:off x="4970429" y="1516915"/>
          <a:ext cx="1599307" cy="1919168"/>
        </a:xfrm>
        <a:prstGeom prst="roundRect">
          <a:avLst>
            <a:gd name="adj" fmla="val 5000"/>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US" sz="1800" kern="1200" dirty="0">
            <a:solidFill>
              <a:srgbClr val="B1E8FF"/>
            </a:solidFill>
          </a:endParaRPr>
        </a:p>
      </dsp:txBody>
      <dsp:txXfrm rot="16200000">
        <a:off x="4343500" y="2143844"/>
        <a:ext cx="1573718" cy="319861"/>
      </dsp:txXfrm>
    </dsp:sp>
    <dsp:sp modelId="{6E382471-836E-4D07-B20A-100CA19702A6}">
      <dsp:nvSpPr>
        <dsp:cNvPr id="0" name=""/>
        <dsp:cNvSpPr/>
      </dsp:nvSpPr>
      <dsp:spPr>
        <a:xfrm rot="5400000">
          <a:off x="4837457" y="2329884"/>
          <a:ext cx="281935" cy="239896"/>
        </a:xfrm>
        <a:prstGeom prst="flowChartExtract">
          <a:avLst/>
        </a:prstGeom>
        <a:solidFill>
          <a:schemeClr val="lt1">
            <a:hueOff val="0"/>
            <a:satOff val="0"/>
            <a:lumOff val="0"/>
            <a:alphaOff val="0"/>
          </a:schemeClr>
        </a:solidFill>
        <a:ln w="12700" cap="flat" cmpd="sng" algn="ctr">
          <a:solidFill>
            <a:srgbClr val="41762C"/>
          </a:solidFill>
          <a:prstDash val="solid"/>
          <a:miter lim="800000"/>
        </a:ln>
        <a:effectLst/>
      </dsp:spPr>
      <dsp:style>
        <a:lnRef idx="2">
          <a:scrgbClr r="0" g="0" b="0"/>
        </a:lnRef>
        <a:fillRef idx="1">
          <a:scrgbClr r="0" g="0" b="0"/>
        </a:fillRef>
        <a:effectRef idx="0">
          <a:scrgbClr r="0" g="0" b="0"/>
        </a:effectRef>
        <a:fontRef idx="minor"/>
      </dsp:style>
    </dsp:sp>
    <dsp:sp modelId="{6DDBBB07-39A4-4748-AEF1-17756B3A5CCE}">
      <dsp:nvSpPr>
        <dsp:cNvPr id="0" name=""/>
        <dsp:cNvSpPr/>
      </dsp:nvSpPr>
      <dsp:spPr>
        <a:xfrm>
          <a:off x="5290290" y="1516915"/>
          <a:ext cx="1191483" cy="19191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en-US" sz="2400" kern="1200" dirty="0"/>
            <a:t>Compare schools financial aid offers carefully</a:t>
          </a:r>
        </a:p>
      </dsp:txBody>
      <dsp:txXfrm>
        <a:off x="5290290" y="1516915"/>
        <a:ext cx="1191483" cy="1919168"/>
      </dsp:txXfrm>
    </dsp:sp>
    <dsp:sp modelId="{DCF3C3A4-CAB0-459F-9FE9-FB72E8D4FD5D}">
      <dsp:nvSpPr>
        <dsp:cNvPr id="0" name=""/>
        <dsp:cNvSpPr/>
      </dsp:nvSpPr>
      <dsp:spPr>
        <a:xfrm>
          <a:off x="6625712" y="1516915"/>
          <a:ext cx="1599307" cy="1919168"/>
        </a:xfrm>
        <a:prstGeom prst="roundRect">
          <a:avLst>
            <a:gd name="adj" fmla="val 5000"/>
          </a:avLst>
        </a:prstGeom>
        <a:solidFill>
          <a:srgbClr val="B221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endParaRPr lang="en-US" sz="1800" kern="1200" dirty="0">
            <a:solidFill>
              <a:srgbClr val="B1E8FF"/>
            </a:solidFill>
          </a:endParaRPr>
        </a:p>
      </dsp:txBody>
      <dsp:txXfrm rot="16200000">
        <a:off x="5998783" y="2143844"/>
        <a:ext cx="1573718" cy="319861"/>
      </dsp:txXfrm>
    </dsp:sp>
    <dsp:sp modelId="{06D84132-C768-4BF8-B7BC-4BBF051A18E9}">
      <dsp:nvSpPr>
        <dsp:cNvPr id="0" name=""/>
        <dsp:cNvSpPr/>
      </dsp:nvSpPr>
      <dsp:spPr>
        <a:xfrm rot="5400000">
          <a:off x="6492740" y="2329884"/>
          <a:ext cx="281935" cy="239896"/>
        </a:xfrm>
        <a:prstGeom prst="flowChartExtract">
          <a:avLst/>
        </a:prstGeom>
        <a:solidFill>
          <a:schemeClr val="lt1">
            <a:hueOff val="0"/>
            <a:satOff val="0"/>
            <a:lumOff val="0"/>
            <a:alphaOff val="0"/>
          </a:schemeClr>
        </a:solidFill>
        <a:ln w="12700" cap="flat" cmpd="sng" algn="ctr">
          <a:solidFill>
            <a:srgbClr val="FF9900"/>
          </a:solidFill>
          <a:prstDash val="solid"/>
          <a:miter lim="800000"/>
        </a:ln>
        <a:effectLst/>
      </dsp:spPr>
      <dsp:style>
        <a:lnRef idx="2">
          <a:scrgbClr r="0" g="0" b="0"/>
        </a:lnRef>
        <a:fillRef idx="1">
          <a:scrgbClr r="0" g="0" b="0"/>
        </a:fillRef>
        <a:effectRef idx="0">
          <a:scrgbClr r="0" g="0" b="0"/>
        </a:effectRef>
        <a:fontRef idx="minor"/>
      </dsp:style>
    </dsp:sp>
    <dsp:sp modelId="{EDCF73D7-A6B7-4A9B-9135-921CCE6684B3}">
      <dsp:nvSpPr>
        <dsp:cNvPr id="0" name=""/>
        <dsp:cNvSpPr/>
      </dsp:nvSpPr>
      <dsp:spPr>
        <a:xfrm>
          <a:off x="6945573" y="1516915"/>
          <a:ext cx="1191483" cy="19191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l" defTabSz="1066800">
            <a:lnSpc>
              <a:spcPct val="90000"/>
            </a:lnSpc>
            <a:spcBef>
              <a:spcPct val="0"/>
            </a:spcBef>
            <a:spcAft>
              <a:spcPct val="35000"/>
            </a:spcAft>
            <a:buNone/>
          </a:pPr>
          <a:r>
            <a:rPr lang="en-US" sz="2400" kern="1200" dirty="0"/>
            <a:t>Be sure you have the money you need</a:t>
          </a:r>
        </a:p>
      </dsp:txBody>
      <dsp:txXfrm>
        <a:off x="6945573" y="1516915"/>
        <a:ext cx="1191483" cy="1919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C1308-535F-46F8-B8BF-A53E8747AA42}">
      <dsp:nvSpPr>
        <dsp:cNvPr id="0" name=""/>
        <dsp:cNvSpPr/>
      </dsp:nvSpPr>
      <dsp:spPr>
        <a:xfrm>
          <a:off x="2023872" y="412"/>
          <a:ext cx="2276856" cy="661635"/>
        </a:xfrm>
        <a:prstGeom prst="roundRect">
          <a:avLst/>
        </a:prstGeom>
        <a:solidFill>
          <a:srgbClr val="0072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Social Security Number</a:t>
          </a:r>
        </a:p>
      </dsp:txBody>
      <dsp:txXfrm>
        <a:off x="2056170" y="32710"/>
        <a:ext cx="2212260" cy="597039"/>
      </dsp:txXfrm>
    </dsp:sp>
    <dsp:sp modelId="{C83FF743-DB74-40B2-8994-E2B195D588E9}">
      <dsp:nvSpPr>
        <dsp:cNvPr id="0" name=""/>
        <dsp:cNvSpPr/>
      </dsp:nvSpPr>
      <dsp:spPr>
        <a:xfrm>
          <a:off x="2023872" y="695129"/>
          <a:ext cx="2276856" cy="661635"/>
        </a:xfrm>
        <a:prstGeom prst="roundRect">
          <a:avLst/>
        </a:prstGeom>
        <a:solidFill>
          <a:srgbClr val="9227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Username</a:t>
          </a:r>
        </a:p>
      </dsp:txBody>
      <dsp:txXfrm>
        <a:off x="2056170" y="727427"/>
        <a:ext cx="2212260" cy="597039"/>
      </dsp:txXfrm>
    </dsp:sp>
    <dsp:sp modelId="{5ABAE2EC-B456-4F55-840B-A916948DFF98}">
      <dsp:nvSpPr>
        <dsp:cNvPr id="0" name=""/>
        <dsp:cNvSpPr/>
      </dsp:nvSpPr>
      <dsp:spPr>
        <a:xfrm>
          <a:off x="2023872" y="1389846"/>
          <a:ext cx="2276856" cy="661635"/>
        </a:xfrm>
        <a:prstGeom prst="roundRect">
          <a:avLst/>
        </a:prstGeom>
        <a:solidFill>
          <a:srgbClr val="4176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Email Address</a:t>
          </a:r>
        </a:p>
      </dsp:txBody>
      <dsp:txXfrm>
        <a:off x="2056170" y="1422144"/>
        <a:ext cx="2212260" cy="597039"/>
      </dsp:txXfrm>
    </dsp:sp>
    <dsp:sp modelId="{A11E403A-59F4-4CDF-85D2-A5C9F17CA729}">
      <dsp:nvSpPr>
        <dsp:cNvPr id="0" name=""/>
        <dsp:cNvSpPr/>
      </dsp:nvSpPr>
      <dsp:spPr>
        <a:xfrm>
          <a:off x="2023872" y="2084563"/>
          <a:ext cx="2276856" cy="661635"/>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Password</a:t>
          </a:r>
        </a:p>
      </dsp:txBody>
      <dsp:txXfrm>
        <a:off x="2056170" y="2116861"/>
        <a:ext cx="2212260" cy="597039"/>
      </dsp:txXfrm>
    </dsp:sp>
    <dsp:sp modelId="{D01A4EEB-3211-466D-828F-09AB43CFEDBD}">
      <dsp:nvSpPr>
        <dsp:cNvPr id="0" name=""/>
        <dsp:cNvSpPr/>
      </dsp:nvSpPr>
      <dsp:spPr>
        <a:xfrm>
          <a:off x="2023872" y="2779280"/>
          <a:ext cx="2276856" cy="661635"/>
        </a:xfrm>
        <a:prstGeom prst="roundRect">
          <a:avLst/>
        </a:prstGeom>
        <a:solidFill>
          <a:srgbClr val="B2213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Mobile Phone</a:t>
          </a:r>
        </a:p>
      </dsp:txBody>
      <dsp:txXfrm>
        <a:off x="2056170" y="2811578"/>
        <a:ext cx="2212260" cy="597039"/>
      </dsp:txXfrm>
    </dsp:sp>
    <dsp:sp modelId="{5AE3ACCF-79EC-4C34-B90C-7FE45960D485}">
      <dsp:nvSpPr>
        <dsp:cNvPr id="0" name=""/>
        <dsp:cNvSpPr/>
      </dsp:nvSpPr>
      <dsp:spPr>
        <a:xfrm>
          <a:off x="2023872" y="3473997"/>
          <a:ext cx="2276856" cy="661635"/>
        </a:xfrm>
        <a:prstGeom prst="roundRect">
          <a:avLst/>
        </a:prstGeom>
        <a:solidFill>
          <a:srgbClr val="004C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Security Questions</a:t>
          </a:r>
        </a:p>
      </dsp:txBody>
      <dsp:txXfrm>
        <a:off x="2056170" y="3506295"/>
        <a:ext cx="2212260" cy="597039"/>
      </dsp:txXfrm>
    </dsp:sp>
    <dsp:sp modelId="{CA5B7F32-20C6-4A9B-82F9-067DDAC7CFD8}">
      <dsp:nvSpPr>
        <dsp:cNvPr id="0" name=""/>
        <dsp:cNvSpPr/>
      </dsp:nvSpPr>
      <dsp:spPr>
        <a:xfrm>
          <a:off x="2023872" y="4168714"/>
          <a:ext cx="2276856" cy="661635"/>
        </a:xfrm>
        <a:prstGeom prst="roundRect">
          <a:avLst/>
        </a:prstGeom>
        <a:solidFill>
          <a:srgbClr val="9227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Enable Two-Step Verification</a:t>
          </a:r>
        </a:p>
      </dsp:txBody>
      <dsp:txXfrm>
        <a:off x="2056170" y="4201012"/>
        <a:ext cx="2212260" cy="597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D54C2-676C-4CA3-A9EA-6D95CAF8CBC2}">
      <dsp:nvSpPr>
        <dsp:cNvPr id="0" name=""/>
        <dsp:cNvSpPr/>
      </dsp:nvSpPr>
      <dsp:spPr>
        <a:xfrm>
          <a:off x="1060" y="429381"/>
          <a:ext cx="4135561" cy="2481336"/>
        </a:xfrm>
        <a:prstGeom prst="rect">
          <a:avLst/>
        </a:prstGeom>
        <a:solidFill>
          <a:srgbClr val="007299"/>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Studentaid.gov</a:t>
          </a:r>
        </a:p>
      </dsp:txBody>
      <dsp:txXfrm>
        <a:off x="1060" y="429381"/>
        <a:ext cx="4135561" cy="2481336"/>
      </dsp:txXfrm>
    </dsp:sp>
    <dsp:sp modelId="{5DD566F6-7AA9-4B94-AB1C-A6C37C245F0D}">
      <dsp:nvSpPr>
        <dsp:cNvPr id="0" name=""/>
        <dsp:cNvSpPr/>
      </dsp:nvSpPr>
      <dsp:spPr>
        <a:xfrm>
          <a:off x="4550178" y="429381"/>
          <a:ext cx="4135561" cy="2481336"/>
        </a:xfrm>
        <a:prstGeom prst="rect">
          <a:avLst/>
        </a:prstGeom>
        <a:solidFill>
          <a:srgbClr val="41762C"/>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PDF at studentaid.gov or </a:t>
          </a:r>
        </a:p>
        <a:p>
          <a:pPr marL="0" lvl="0" indent="0" algn="ctr" defTabSz="800100">
            <a:lnSpc>
              <a:spcPct val="90000"/>
            </a:lnSpc>
            <a:spcBef>
              <a:spcPct val="0"/>
            </a:spcBef>
            <a:spcAft>
              <a:spcPct val="35000"/>
            </a:spcAft>
            <a:buNone/>
          </a:pPr>
          <a:r>
            <a:rPr lang="en-US" sz="1800" b="1" kern="1200" dirty="0"/>
            <a:t>1-800-433-3243.</a:t>
          </a:r>
        </a:p>
      </dsp:txBody>
      <dsp:txXfrm>
        <a:off x="4550178" y="429381"/>
        <a:ext cx="4135561" cy="24813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C3B28-548A-0F43-B5CF-E29D770D2238}">
      <dsp:nvSpPr>
        <dsp:cNvPr id="0" name=""/>
        <dsp:cNvSpPr/>
      </dsp:nvSpPr>
      <dsp:spPr>
        <a:xfrm>
          <a:off x="0" y="4326957"/>
          <a:ext cx="2743200" cy="473496"/>
        </a:xfrm>
        <a:prstGeom prst="rect">
          <a:avLst/>
        </a:prstGeom>
        <a:solidFill>
          <a:srgbClr val="E64E2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Student Section Complete Confirmation</a:t>
          </a:r>
        </a:p>
      </dsp:txBody>
      <dsp:txXfrm>
        <a:off x="0" y="4326957"/>
        <a:ext cx="2743200" cy="473496"/>
      </dsp:txXfrm>
    </dsp:sp>
    <dsp:sp modelId="{9DF7DD93-9B2D-7D40-B5BD-FD18D8C204C3}">
      <dsp:nvSpPr>
        <dsp:cNvPr id="0" name=""/>
        <dsp:cNvSpPr/>
      </dsp:nvSpPr>
      <dsp:spPr>
        <a:xfrm rot="10800000">
          <a:off x="0" y="3605822"/>
          <a:ext cx="2743200" cy="728237"/>
        </a:xfrm>
        <a:prstGeom prst="upArrowCallout">
          <a:avLst/>
        </a:prstGeom>
        <a:solidFill>
          <a:srgbClr val="004C6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Signature</a:t>
          </a:r>
        </a:p>
      </dsp:txBody>
      <dsp:txXfrm rot="10800000">
        <a:off x="0" y="3605822"/>
        <a:ext cx="2743200" cy="473187"/>
      </dsp:txXfrm>
    </dsp:sp>
    <dsp:sp modelId="{29E1BCAC-B334-C34E-A5E6-49A5A8E0557E}">
      <dsp:nvSpPr>
        <dsp:cNvPr id="0" name=""/>
        <dsp:cNvSpPr/>
      </dsp:nvSpPr>
      <dsp:spPr>
        <a:xfrm rot="10800000">
          <a:off x="0" y="2884687"/>
          <a:ext cx="2743200" cy="728237"/>
        </a:xfrm>
        <a:prstGeom prst="upArrowCallout">
          <a:avLst/>
        </a:prstGeom>
        <a:solidFill>
          <a:srgbClr val="B2213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Invite Parent Contributor</a:t>
          </a:r>
        </a:p>
      </dsp:txBody>
      <dsp:txXfrm rot="10800000">
        <a:off x="0" y="2884687"/>
        <a:ext cx="2743200" cy="473187"/>
      </dsp:txXfrm>
    </dsp:sp>
    <dsp:sp modelId="{39B2DCCC-06B2-9147-B85C-251B0B85C69F}">
      <dsp:nvSpPr>
        <dsp:cNvPr id="0" name=""/>
        <dsp:cNvSpPr/>
      </dsp:nvSpPr>
      <dsp:spPr>
        <a:xfrm rot="10800000">
          <a:off x="0" y="2163551"/>
          <a:ext cx="2743200" cy="728237"/>
        </a:xfrm>
        <a:prstGeom prst="upArrowCallout">
          <a:avLst/>
        </a:prstGeom>
        <a:solidFill>
          <a:srgbClr val="FF99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Colleges</a:t>
          </a:r>
        </a:p>
      </dsp:txBody>
      <dsp:txXfrm rot="10800000">
        <a:off x="0" y="2163551"/>
        <a:ext cx="2743200" cy="473187"/>
      </dsp:txXfrm>
    </dsp:sp>
    <dsp:sp modelId="{4447368D-1B42-E042-9157-DE6E7613B097}">
      <dsp:nvSpPr>
        <dsp:cNvPr id="0" name=""/>
        <dsp:cNvSpPr/>
      </dsp:nvSpPr>
      <dsp:spPr>
        <a:xfrm rot="10800000">
          <a:off x="0" y="1442416"/>
          <a:ext cx="2743200" cy="728237"/>
        </a:xfrm>
        <a:prstGeom prst="upArrowCallout">
          <a:avLst/>
        </a:prstGeom>
        <a:solidFill>
          <a:srgbClr val="41762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Financials</a:t>
          </a:r>
        </a:p>
      </dsp:txBody>
      <dsp:txXfrm rot="10800000">
        <a:off x="0" y="1442416"/>
        <a:ext cx="2743200" cy="473187"/>
      </dsp:txXfrm>
    </dsp:sp>
    <dsp:sp modelId="{93BD7799-E4AE-B940-AEF6-63EB63C43F17}">
      <dsp:nvSpPr>
        <dsp:cNvPr id="0" name=""/>
        <dsp:cNvSpPr/>
      </dsp:nvSpPr>
      <dsp:spPr>
        <a:xfrm rot="10800000">
          <a:off x="0" y="721280"/>
          <a:ext cx="2743200" cy="728237"/>
        </a:xfrm>
        <a:prstGeom prst="upArrowCallout">
          <a:avLst/>
        </a:prstGeom>
        <a:solidFill>
          <a:srgbClr val="92278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Demographics</a:t>
          </a:r>
        </a:p>
      </dsp:txBody>
      <dsp:txXfrm rot="10800000">
        <a:off x="0" y="721280"/>
        <a:ext cx="2743200" cy="473187"/>
      </dsp:txXfrm>
    </dsp:sp>
    <dsp:sp modelId="{EE233DE5-6285-E84F-9380-108FFBF0714E}">
      <dsp:nvSpPr>
        <dsp:cNvPr id="0" name=""/>
        <dsp:cNvSpPr/>
      </dsp:nvSpPr>
      <dsp:spPr>
        <a:xfrm rot="10800000">
          <a:off x="0" y="145"/>
          <a:ext cx="2743200" cy="728237"/>
        </a:xfrm>
        <a:prstGeom prst="upArrowCallout">
          <a:avLst/>
        </a:prstGeom>
        <a:solidFill>
          <a:srgbClr val="00729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Personal Circumstances</a:t>
          </a:r>
        </a:p>
      </dsp:txBody>
      <dsp:txXfrm rot="10800000">
        <a:off x="0" y="145"/>
        <a:ext cx="2743200" cy="4731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C3B28-548A-0F43-B5CF-E29D770D2238}">
      <dsp:nvSpPr>
        <dsp:cNvPr id="0" name=""/>
        <dsp:cNvSpPr/>
      </dsp:nvSpPr>
      <dsp:spPr>
        <a:xfrm>
          <a:off x="0" y="3939164"/>
          <a:ext cx="2743200" cy="861435"/>
        </a:xfrm>
        <a:prstGeom prst="rect">
          <a:avLst/>
        </a:prstGeom>
        <a:solidFill>
          <a:srgbClr val="E64E2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Confirmation</a:t>
          </a:r>
        </a:p>
      </dsp:txBody>
      <dsp:txXfrm>
        <a:off x="0" y="3939164"/>
        <a:ext cx="2743200" cy="861435"/>
      </dsp:txXfrm>
    </dsp:sp>
    <dsp:sp modelId="{9DF7DD93-9B2D-7D40-B5BD-FD18D8C204C3}">
      <dsp:nvSpPr>
        <dsp:cNvPr id="0" name=""/>
        <dsp:cNvSpPr/>
      </dsp:nvSpPr>
      <dsp:spPr>
        <a:xfrm rot="10800000">
          <a:off x="0" y="2625565"/>
          <a:ext cx="2743200" cy="1324888"/>
        </a:xfrm>
        <a:prstGeom prst="upArrowCallout">
          <a:avLst/>
        </a:prstGeom>
        <a:solidFill>
          <a:srgbClr val="004C6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Signature</a:t>
          </a:r>
        </a:p>
      </dsp:txBody>
      <dsp:txXfrm rot="10800000">
        <a:off x="0" y="2625565"/>
        <a:ext cx="2743200" cy="860872"/>
      </dsp:txXfrm>
    </dsp:sp>
    <dsp:sp modelId="{4447368D-1B42-E042-9157-DE6E7613B097}">
      <dsp:nvSpPr>
        <dsp:cNvPr id="0" name=""/>
        <dsp:cNvSpPr/>
      </dsp:nvSpPr>
      <dsp:spPr>
        <a:xfrm rot="10800000">
          <a:off x="0" y="1313598"/>
          <a:ext cx="2743200" cy="1324888"/>
        </a:xfrm>
        <a:prstGeom prst="upArrowCallout">
          <a:avLst/>
        </a:prstGeom>
        <a:solidFill>
          <a:srgbClr val="41762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Financials</a:t>
          </a:r>
        </a:p>
      </dsp:txBody>
      <dsp:txXfrm rot="10800000">
        <a:off x="0" y="1313598"/>
        <a:ext cx="2743200" cy="860872"/>
      </dsp:txXfrm>
    </dsp:sp>
    <dsp:sp modelId="{93BD7799-E4AE-B940-AEF6-63EB63C43F17}">
      <dsp:nvSpPr>
        <dsp:cNvPr id="0" name=""/>
        <dsp:cNvSpPr/>
      </dsp:nvSpPr>
      <dsp:spPr>
        <a:xfrm rot="10800000">
          <a:off x="0" y="1632"/>
          <a:ext cx="2743200" cy="1324888"/>
        </a:xfrm>
        <a:prstGeom prst="upArrowCallout">
          <a:avLst/>
        </a:prstGeom>
        <a:solidFill>
          <a:srgbClr val="92278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Demographics</a:t>
          </a:r>
        </a:p>
      </dsp:txBody>
      <dsp:txXfrm rot="10800000">
        <a:off x="0" y="1632"/>
        <a:ext cx="2743200" cy="8608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E9AD0-E59D-F544-9BBE-AA5DC4969C8B}">
      <dsp:nvSpPr>
        <dsp:cNvPr id="0" name=""/>
        <dsp:cNvSpPr/>
      </dsp:nvSpPr>
      <dsp:spPr>
        <a:xfrm>
          <a:off x="0" y="40498"/>
          <a:ext cx="8305800" cy="1330875"/>
        </a:xfrm>
        <a:prstGeom prst="roundRect">
          <a:avLst/>
        </a:prstGeom>
        <a:solidFill>
          <a:srgbClr val="00729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Information will be shared with PHEAA and all college choices.</a:t>
          </a:r>
        </a:p>
      </dsp:txBody>
      <dsp:txXfrm>
        <a:off x="64968" y="105466"/>
        <a:ext cx="8175864" cy="1200939"/>
      </dsp:txXfrm>
    </dsp:sp>
    <dsp:sp modelId="{7F662F51-E1A6-B349-8B69-7FAC4D42A58E}">
      <dsp:nvSpPr>
        <dsp:cNvPr id="0" name=""/>
        <dsp:cNvSpPr/>
      </dsp:nvSpPr>
      <dsp:spPr>
        <a:xfrm>
          <a:off x="0" y="1558573"/>
          <a:ext cx="8305800" cy="1330875"/>
        </a:xfrm>
        <a:prstGeom prst="roundRect">
          <a:avLst/>
        </a:prstGeom>
        <a:solidFill>
          <a:srgbClr val="92278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FFFF"/>
              </a:solidFill>
            </a:rPr>
            <a:t>In a few days an email will be sent to the student regarding the processing of their FAFSA and their FAFSA Submission Summary.</a:t>
          </a:r>
        </a:p>
      </dsp:txBody>
      <dsp:txXfrm>
        <a:off x="64968" y="1623541"/>
        <a:ext cx="8175864" cy="1200939"/>
      </dsp:txXfrm>
    </dsp:sp>
    <dsp:sp modelId="{20C9E15D-DA07-9C44-A4B6-6B42114C681C}">
      <dsp:nvSpPr>
        <dsp:cNvPr id="0" name=""/>
        <dsp:cNvSpPr/>
      </dsp:nvSpPr>
      <dsp:spPr>
        <a:xfrm>
          <a:off x="0" y="3076648"/>
          <a:ext cx="8305800" cy="1330875"/>
        </a:xfrm>
        <a:prstGeom prst="roundRect">
          <a:avLst/>
        </a:prstGeom>
        <a:solidFill>
          <a:srgbClr val="41762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rgbClr val="FFFFFF"/>
              </a:solidFill>
            </a:rPr>
            <a:t>Students should monitor the email account provided on the FAFSA and respond to requests from Federal Student Aid, PHEAA and the colleges</a:t>
          </a:r>
          <a:r>
            <a:rPr lang="en-US" sz="2000" b="1" kern="1200" dirty="0">
              <a:solidFill>
                <a:srgbClr val="FFFFFF"/>
              </a:solidFill>
            </a:rPr>
            <a:t>.</a:t>
          </a:r>
        </a:p>
      </dsp:txBody>
      <dsp:txXfrm>
        <a:off x="64968" y="3141616"/>
        <a:ext cx="8175864" cy="12009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FC1A379-47D6-FF40-895B-C7497A5059D0}" type="datetimeFigureOut">
              <a:rPr lang="en-US" smtClean="0"/>
              <a:t>9/20/2023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D231663-328D-6346-876C-55E7300A8286}" type="slidenum">
              <a:rPr lang="en-US" smtClean="0"/>
              <a:t>‹#›</a:t>
            </a:fld>
            <a:endParaRPr lang="en-US" dirty="0"/>
          </a:p>
        </p:txBody>
      </p:sp>
    </p:spTree>
    <p:extLst>
      <p:ext uri="{BB962C8B-B14F-4D97-AF65-F5344CB8AC3E}">
        <p14:creationId xmlns:p14="http://schemas.microsoft.com/office/powerpoint/2010/main" val="1051985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A57848-2695-4813-AEC7-BFDFE6F54D75}" type="datetimeFigureOut">
              <a:rPr lang="en-US" smtClean="0"/>
              <a:t>9/20/2023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0191128-BACF-4B97-A729-14EA867BE30C}" type="slidenum">
              <a:rPr lang="en-US" smtClean="0"/>
              <a:t>‹#›</a:t>
            </a:fld>
            <a:endParaRPr lang="en-US" dirty="0"/>
          </a:p>
        </p:txBody>
      </p:sp>
    </p:spTree>
    <p:extLst>
      <p:ext uri="{BB962C8B-B14F-4D97-AF65-F5344CB8AC3E}">
        <p14:creationId xmlns:p14="http://schemas.microsoft.com/office/powerpoint/2010/main" val="4123858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a:t>
            </a:fld>
            <a:endParaRPr lang="en-US" dirty="0"/>
          </a:p>
        </p:txBody>
      </p:sp>
    </p:spTree>
    <p:extLst>
      <p:ext uri="{BB962C8B-B14F-4D97-AF65-F5344CB8AC3E}">
        <p14:creationId xmlns:p14="http://schemas.microsoft.com/office/powerpoint/2010/main" val="3979746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10</a:t>
            </a:fld>
            <a:endParaRPr lang="en-US" dirty="0"/>
          </a:p>
        </p:txBody>
      </p:sp>
    </p:spTree>
    <p:extLst>
      <p:ext uri="{BB962C8B-B14F-4D97-AF65-F5344CB8AC3E}">
        <p14:creationId xmlns:p14="http://schemas.microsoft.com/office/powerpoint/2010/main" val="3168057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11</a:t>
            </a:fld>
            <a:endParaRPr lang="en-US" dirty="0"/>
          </a:p>
        </p:txBody>
      </p:sp>
    </p:spTree>
    <p:extLst>
      <p:ext uri="{BB962C8B-B14F-4D97-AF65-F5344CB8AC3E}">
        <p14:creationId xmlns:p14="http://schemas.microsoft.com/office/powerpoint/2010/main" val="998300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12</a:t>
            </a:fld>
            <a:endParaRPr lang="en-US" dirty="0"/>
          </a:p>
        </p:txBody>
      </p:sp>
    </p:spTree>
    <p:extLst>
      <p:ext uri="{BB962C8B-B14F-4D97-AF65-F5344CB8AC3E}">
        <p14:creationId xmlns:p14="http://schemas.microsoft.com/office/powerpoint/2010/main" val="266676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AAF62-82AA-4526-92D5-7E975BD015A4}" type="slidenum">
              <a:rPr lang="en-US" smtClean="0"/>
              <a:t>13</a:t>
            </a:fld>
            <a:endParaRPr lang="en-US" dirty="0"/>
          </a:p>
        </p:txBody>
      </p:sp>
    </p:spTree>
    <p:extLst>
      <p:ext uri="{BB962C8B-B14F-4D97-AF65-F5344CB8AC3E}">
        <p14:creationId xmlns:p14="http://schemas.microsoft.com/office/powerpoint/2010/main" val="1979356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14</a:t>
            </a:fld>
            <a:endParaRPr lang="en-US" dirty="0"/>
          </a:p>
        </p:txBody>
      </p:sp>
    </p:spTree>
    <p:extLst>
      <p:ext uri="{BB962C8B-B14F-4D97-AF65-F5344CB8AC3E}">
        <p14:creationId xmlns:p14="http://schemas.microsoft.com/office/powerpoint/2010/main" val="3498693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15</a:t>
            </a:fld>
            <a:endParaRPr lang="en-US" dirty="0"/>
          </a:p>
        </p:txBody>
      </p:sp>
    </p:spTree>
    <p:extLst>
      <p:ext uri="{BB962C8B-B14F-4D97-AF65-F5344CB8AC3E}">
        <p14:creationId xmlns:p14="http://schemas.microsoft.com/office/powerpoint/2010/main" val="240379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16</a:t>
            </a:fld>
            <a:endParaRPr lang="en-US" dirty="0"/>
          </a:p>
        </p:txBody>
      </p:sp>
    </p:spTree>
    <p:extLst>
      <p:ext uri="{BB962C8B-B14F-4D97-AF65-F5344CB8AC3E}">
        <p14:creationId xmlns:p14="http://schemas.microsoft.com/office/powerpoint/2010/main" val="389473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17</a:t>
            </a:fld>
            <a:endParaRPr lang="en-US" dirty="0"/>
          </a:p>
        </p:txBody>
      </p:sp>
    </p:spTree>
    <p:extLst>
      <p:ext uri="{BB962C8B-B14F-4D97-AF65-F5344CB8AC3E}">
        <p14:creationId xmlns:p14="http://schemas.microsoft.com/office/powerpoint/2010/main" val="3826350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18</a:t>
            </a:fld>
            <a:endParaRPr lang="en-US" dirty="0"/>
          </a:p>
        </p:txBody>
      </p:sp>
    </p:spTree>
    <p:extLst>
      <p:ext uri="{BB962C8B-B14F-4D97-AF65-F5344CB8AC3E}">
        <p14:creationId xmlns:p14="http://schemas.microsoft.com/office/powerpoint/2010/main" val="2706988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19</a:t>
            </a:fld>
            <a:endParaRPr lang="en-US" dirty="0"/>
          </a:p>
        </p:txBody>
      </p:sp>
    </p:spTree>
    <p:extLst>
      <p:ext uri="{BB962C8B-B14F-4D97-AF65-F5344CB8AC3E}">
        <p14:creationId xmlns:p14="http://schemas.microsoft.com/office/powerpoint/2010/main" val="281958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2</a:t>
            </a:fld>
            <a:endParaRPr lang="en-US" dirty="0"/>
          </a:p>
        </p:txBody>
      </p:sp>
    </p:spTree>
    <p:extLst>
      <p:ext uri="{BB962C8B-B14F-4D97-AF65-F5344CB8AC3E}">
        <p14:creationId xmlns:p14="http://schemas.microsoft.com/office/powerpoint/2010/main" val="1827927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20</a:t>
            </a:fld>
            <a:endParaRPr lang="en-US" dirty="0"/>
          </a:p>
        </p:txBody>
      </p:sp>
    </p:spTree>
    <p:extLst>
      <p:ext uri="{BB962C8B-B14F-4D97-AF65-F5344CB8AC3E}">
        <p14:creationId xmlns:p14="http://schemas.microsoft.com/office/powerpoint/2010/main" val="3331788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21</a:t>
            </a:fld>
            <a:endParaRPr lang="en-US" dirty="0"/>
          </a:p>
        </p:txBody>
      </p:sp>
    </p:spTree>
    <p:extLst>
      <p:ext uri="{BB962C8B-B14F-4D97-AF65-F5344CB8AC3E}">
        <p14:creationId xmlns:p14="http://schemas.microsoft.com/office/powerpoint/2010/main" val="1317979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22</a:t>
            </a:fld>
            <a:endParaRPr lang="en-US" dirty="0"/>
          </a:p>
        </p:txBody>
      </p:sp>
    </p:spTree>
    <p:extLst>
      <p:ext uri="{BB962C8B-B14F-4D97-AF65-F5344CB8AC3E}">
        <p14:creationId xmlns:p14="http://schemas.microsoft.com/office/powerpoint/2010/main" val="2441311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23</a:t>
            </a:fld>
            <a:endParaRPr lang="en-US" dirty="0"/>
          </a:p>
        </p:txBody>
      </p:sp>
    </p:spTree>
    <p:extLst>
      <p:ext uri="{BB962C8B-B14F-4D97-AF65-F5344CB8AC3E}">
        <p14:creationId xmlns:p14="http://schemas.microsoft.com/office/powerpoint/2010/main" val="652205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24</a:t>
            </a:fld>
            <a:endParaRPr lang="en-US" dirty="0"/>
          </a:p>
        </p:txBody>
      </p:sp>
    </p:spTree>
    <p:extLst>
      <p:ext uri="{BB962C8B-B14F-4D97-AF65-F5344CB8AC3E}">
        <p14:creationId xmlns:p14="http://schemas.microsoft.com/office/powerpoint/2010/main" val="895972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25</a:t>
            </a:fld>
            <a:endParaRPr lang="en-US" dirty="0"/>
          </a:p>
        </p:txBody>
      </p:sp>
    </p:spTree>
    <p:extLst>
      <p:ext uri="{BB962C8B-B14F-4D97-AF65-F5344CB8AC3E}">
        <p14:creationId xmlns:p14="http://schemas.microsoft.com/office/powerpoint/2010/main" val="843762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26</a:t>
            </a:fld>
            <a:endParaRPr lang="en-US" dirty="0"/>
          </a:p>
        </p:txBody>
      </p:sp>
    </p:spTree>
    <p:extLst>
      <p:ext uri="{BB962C8B-B14F-4D97-AF65-F5344CB8AC3E}">
        <p14:creationId xmlns:p14="http://schemas.microsoft.com/office/powerpoint/2010/main" val="2025005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27</a:t>
            </a:fld>
            <a:endParaRPr lang="en-US" dirty="0"/>
          </a:p>
        </p:txBody>
      </p:sp>
    </p:spTree>
    <p:extLst>
      <p:ext uri="{BB962C8B-B14F-4D97-AF65-F5344CB8AC3E}">
        <p14:creationId xmlns:p14="http://schemas.microsoft.com/office/powerpoint/2010/main" val="3010096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28</a:t>
            </a:fld>
            <a:endParaRPr lang="en-US" dirty="0"/>
          </a:p>
        </p:txBody>
      </p:sp>
    </p:spTree>
    <p:extLst>
      <p:ext uri="{BB962C8B-B14F-4D97-AF65-F5344CB8AC3E}">
        <p14:creationId xmlns:p14="http://schemas.microsoft.com/office/powerpoint/2010/main" val="2076137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29</a:t>
            </a:fld>
            <a:endParaRPr lang="en-US" dirty="0"/>
          </a:p>
        </p:txBody>
      </p:sp>
    </p:spTree>
    <p:extLst>
      <p:ext uri="{BB962C8B-B14F-4D97-AF65-F5344CB8AC3E}">
        <p14:creationId xmlns:p14="http://schemas.microsoft.com/office/powerpoint/2010/main" val="177970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a:t>
            </a:fld>
            <a:endParaRPr lang="en-US" dirty="0"/>
          </a:p>
        </p:txBody>
      </p:sp>
    </p:spTree>
    <p:extLst>
      <p:ext uri="{BB962C8B-B14F-4D97-AF65-F5344CB8AC3E}">
        <p14:creationId xmlns:p14="http://schemas.microsoft.com/office/powerpoint/2010/main" val="2973092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30</a:t>
            </a:fld>
            <a:endParaRPr lang="en-US" dirty="0"/>
          </a:p>
        </p:txBody>
      </p:sp>
    </p:spTree>
    <p:extLst>
      <p:ext uri="{BB962C8B-B14F-4D97-AF65-F5344CB8AC3E}">
        <p14:creationId xmlns:p14="http://schemas.microsoft.com/office/powerpoint/2010/main" val="3353516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31</a:t>
            </a:fld>
            <a:endParaRPr lang="en-US" dirty="0"/>
          </a:p>
        </p:txBody>
      </p:sp>
    </p:spTree>
    <p:extLst>
      <p:ext uri="{BB962C8B-B14F-4D97-AF65-F5344CB8AC3E}">
        <p14:creationId xmlns:p14="http://schemas.microsoft.com/office/powerpoint/2010/main" val="742672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32</a:t>
            </a:fld>
            <a:endParaRPr lang="en-US" dirty="0"/>
          </a:p>
        </p:txBody>
      </p:sp>
    </p:spTree>
    <p:extLst>
      <p:ext uri="{BB962C8B-B14F-4D97-AF65-F5344CB8AC3E}">
        <p14:creationId xmlns:p14="http://schemas.microsoft.com/office/powerpoint/2010/main" val="1313123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33</a:t>
            </a:fld>
            <a:endParaRPr lang="en-US" dirty="0"/>
          </a:p>
        </p:txBody>
      </p:sp>
    </p:spTree>
    <p:extLst>
      <p:ext uri="{BB962C8B-B14F-4D97-AF65-F5344CB8AC3E}">
        <p14:creationId xmlns:p14="http://schemas.microsoft.com/office/powerpoint/2010/main" val="2034458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34</a:t>
            </a:fld>
            <a:endParaRPr lang="en-US" dirty="0"/>
          </a:p>
        </p:txBody>
      </p:sp>
    </p:spTree>
    <p:extLst>
      <p:ext uri="{BB962C8B-B14F-4D97-AF65-F5344CB8AC3E}">
        <p14:creationId xmlns:p14="http://schemas.microsoft.com/office/powerpoint/2010/main" val="1392084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35</a:t>
            </a:fld>
            <a:endParaRPr lang="en-US" dirty="0"/>
          </a:p>
        </p:txBody>
      </p:sp>
    </p:spTree>
    <p:extLst>
      <p:ext uri="{BB962C8B-B14F-4D97-AF65-F5344CB8AC3E}">
        <p14:creationId xmlns:p14="http://schemas.microsoft.com/office/powerpoint/2010/main" val="2536710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36</a:t>
            </a:fld>
            <a:endParaRPr lang="en-US" dirty="0"/>
          </a:p>
        </p:txBody>
      </p:sp>
    </p:spTree>
    <p:extLst>
      <p:ext uri="{BB962C8B-B14F-4D97-AF65-F5344CB8AC3E}">
        <p14:creationId xmlns:p14="http://schemas.microsoft.com/office/powerpoint/2010/main" val="2589674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37</a:t>
            </a:fld>
            <a:endParaRPr lang="en-US" dirty="0"/>
          </a:p>
        </p:txBody>
      </p:sp>
    </p:spTree>
    <p:extLst>
      <p:ext uri="{BB962C8B-B14F-4D97-AF65-F5344CB8AC3E}">
        <p14:creationId xmlns:p14="http://schemas.microsoft.com/office/powerpoint/2010/main" val="1183606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38</a:t>
            </a:fld>
            <a:endParaRPr lang="en-US" dirty="0"/>
          </a:p>
        </p:txBody>
      </p:sp>
    </p:spTree>
    <p:extLst>
      <p:ext uri="{BB962C8B-B14F-4D97-AF65-F5344CB8AC3E}">
        <p14:creationId xmlns:p14="http://schemas.microsoft.com/office/powerpoint/2010/main" val="1516813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39</a:t>
            </a:fld>
            <a:endParaRPr lang="en-US" dirty="0"/>
          </a:p>
        </p:txBody>
      </p:sp>
    </p:spTree>
    <p:extLst>
      <p:ext uri="{BB962C8B-B14F-4D97-AF65-F5344CB8AC3E}">
        <p14:creationId xmlns:p14="http://schemas.microsoft.com/office/powerpoint/2010/main" val="22948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4</a:t>
            </a:fld>
            <a:endParaRPr lang="en-US" dirty="0"/>
          </a:p>
        </p:txBody>
      </p:sp>
    </p:spTree>
    <p:extLst>
      <p:ext uri="{BB962C8B-B14F-4D97-AF65-F5344CB8AC3E}">
        <p14:creationId xmlns:p14="http://schemas.microsoft.com/office/powerpoint/2010/main" val="1044962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revised by</a:t>
            </a:r>
            <a:r>
              <a:rPr lang="en-US" baseline="0" dirty="0"/>
              <a:t> each Access Partner</a:t>
            </a:r>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40</a:t>
            </a:fld>
            <a:endParaRPr lang="en-US" dirty="0"/>
          </a:p>
        </p:txBody>
      </p:sp>
    </p:spTree>
    <p:extLst>
      <p:ext uri="{BB962C8B-B14F-4D97-AF65-F5344CB8AC3E}">
        <p14:creationId xmlns:p14="http://schemas.microsoft.com/office/powerpoint/2010/main" val="116837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085BB-8DF6-433C-8CBA-15A3AB30730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55449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AAF62-82AA-4526-92D5-7E975BD015A4}" type="slidenum">
              <a:rPr lang="en-US" smtClean="0"/>
              <a:t>6</a:t>
            </a:fld>
            <a:endParaRPr lang="en-US" dirty="0"/>
          </a:p>
        </p:txBody>
      </p:sp>
    </p:spTree>
    <p:extLst>
      <p:ext uri="{BB962C8B-B14F-4D97-AF65-F5344CB8AC3E}">
        <p14:creationId xmlns:p14="http://schemas.microsoft.com/office/powerpoint/2010/main" val="837586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AAF62-82AA-4526-92D5-7E975BD015A4}" type="slidenum">
              <a:rPr lang="en-US" smtClean="0"/>
              <a:t>7</a:t>
            </a:fld>
            <a:endParaRPr lang="en-US" dirty="0"/>
          </a:p>
        </p:txBody>
      </p:sp>
    </p:spTree>
    <p:extLst>
      <p:ext uri="{BB962C8B-B14F-4D97-AF65-F5344CB8AC3E}">
        <p14:creationId xmlns:p14="http://schemas.microsoft.com/office/powerpoint/2010/main" val="83758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8</a:t>
            </a:fld>
            <a:endParaRPr lang="en-US" dirty="0"/>
          </a:p>
        </p:txBody>
      </p:sp>
    </p:spTree>
    <p:extLst>
      <p:ext uri="{BB962C8B-B14F-4D97-AF65-F5344CB8AC3E}">
        <p14:creationId xmlns:p14="http://schemas.microsoft.com/office/powerpoint/2010/main" val="163421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AAF62-82AA-4526-92D5-7E975BD015A4}" type="slidenum">
              <a:rPr lang="en-US" smtClean="0"/>
              <a:t>9</a:t>
            </a:fld>
            <a:endParaRPr lang="en-US" dirty="0"/>
          </a:p>
        </p:txBody>
      </p:sp>
    </p:spTree>
    <p:extLst>
      <p:ext uri="{BB962C8B-B14F-4D97-AF65-F5344CB8AC3E}">
        <p14:creationId xmlns:p14="http://schemas.microsoft.com/office/powerpoint/2010/main" val="1240070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B5B7-CAD5-4F18-9EFE-6B0F43E9E94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4118B79-0BE7-4F74-A967-FC942F769AC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B5411E5-2961-4133-8D5F-000EC1F24788}"/>
              </a:ext>
            </a:extLst>
          </p:cNvPr>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1C0D7064-366E-4311-9677-6C36833763B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0B5F1BC9-FC50-46A6-8878-A3C6D0784DAD}"/>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334299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4B16-572B-42F3-9FC0-9C2C40E823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76773D-AE97-4B65-983C-ED608B6C08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F73EA-8678-456F-81FE-6B4EBD06EC70}"/>
              </a:ext>
            </a:extLst>
          </p:cNvPr>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060F0992-BC81-4905-AEAF-69E98393D2FE}"/>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32DE0215-A67E-4EEC-8AB7-FEDE7FC31EB8}"/>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40949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4E2326-CA11-4DAA-BF0B-025F7A87E25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5960CC-50FF-44A1-999F-E47F6D5E20D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6480C-5830-4774-A85A-B679A7FEED08}"/>
              </a:ext>
            </a:extLst>
          </p:cNvPr>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8503F56-2C8A-4C37-9527-D51FBC1DA28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9D5EC63D-CF36-4F5E-B390-5E58EEF939BC}"/>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53539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Content Placeholder 2"/>
          <p:cNvSpPr>
            <a:spLocks noGrp="1"/>
          </p:cNvSpPr>
          <p:nvPr>
            <p:ph idx="1"/>
          </p:nvPr>
        </p:nvSpPr>
        <p:spPr>
          <a:xfrm>
            <a:off x="457200" y="1646237"/>
            <a:ext cx="8229600" cy="4449763"/>
          </a:xfrm>
          <a:prstGeom prst="rect">
            <a:avLst/>
          </a:prstGeom>
        </p:spPr>
        <p:txBody>
          <a:bodyPr>
            <a:normAutofit/>
          </a:bodyPr>
          <a:lstStyle>
            <a:lvl1pPr>
              <a:lnSpc>
                <a:spcPct val="100000"/>
              </a:lnSpc>
              <a:spcAft>
                <a:spcPts val="300"/>
              </a:spcAft>
              <a:buClr>
                <a:srgbClr val="398AA2"/>
              </a:buClr>
              <a:defRPr sz="2800">
                <a:latin typeface="+mn-lt"/>
                <a:cs typeface="Arial"/>
              </a:defRPr>
            </a:lvl1pPr>
            <a:lvl2pPr>
              <a:lnSpc>
                <a:spcPct val="100000"/>
              </a:lnSpc>
              <a:spcBef>
                <a:spcPts val="300"/>
              </a:spcBef>
              <a:spcAft>
                <a:spcPts val="300"/>
              </a:spcAft>
              <a:buClr>
                <a:srgbClr val="398AA2"/>
              </a:buClr>
              <a:buFont typeface="Lucida Grande"/>
              <a:buChar char="»"/>
              <a:defRPr sz="2400">
                <a:latin typeface="+mn-lt"/>
                <a:cs typeface="Arial"/>
              </a:defRPr>
            </a:lvl2pPr>
            <a:lvl3pPr>
              <a:lnSpc>
                <a:spcPct val="100000"/>
              </a:lnSpc>
              <a:spcBef>
                <a:spcPts val="300"/>
              </a:spcBef>
              <a:spcAft>
                <a:spcPts val="300"/>
              </a:spcAft>
              <a:buClr>
                <a:srgbClr val="398AA2"/>
              </a:buClr>
              <a:buSzPct val="80000"/>
              <a:buFont typeface="Lucida Grande"/>
              <a:buChar char="◦"/>
              <a:defRPr>
                <a:latin typeface="+mn-lt"/>
                <a:cs typeface="Arial"/>
              </a:defRPr>
            </a:lvl3pPr>
            <a:lvl4pPr>
              <a:lnSpc>
                <a:spcPct val="100000"/>
              </a:lnSpc>
              <a:spcBef>
                <a:spcPts val="300"/>
              </a:spcBef>
              <a:spcAft>
                <a:spcPts val="300"/>
              </a:spcAft>
              <a:buClr>
                <a:srgbClr val="398AA2"/>
              </a:buClr>
              <a:buSzPct val="70000"/>
              <a:buFont typeface="Lucida Grande"/>
              <a:buChar char="►"/>
              <a:defRPr>
                <a:latin typeface="+mn-lt"/>
                <a:cs typeface="Arial"/>
              </a:defRPr>
            </a:lvl4pPr>
            <a:lvl5pPr>
              <a:lnSpc>
                <a:spcPct val="100000"/>
              </a:lnSpc>
              <a:spcBef>
                <a:spcPts val="300"/>
              </a:spcBef>
              <a:spcAft>
                <a:spcPts val="300"/>
              </a:spcAft>
              <a:buClr>
                <a:srgbClr val="398AA2"/>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8458200" y="228600"/>
            <a:ext cx="533400" cy="365125"/>
          </a:xfrm>
        </p:spPr>
        <p:txBody>
          <a:bodyPr/>
          <a:lstStyle>
            <a:lvl1pPr algn="r">
              <a:defRPr sz="1400" b="1">
                <a:solidFill>
                  <a:srgbClr val="398AA2"/>
                </a:solidFill>
              </a:defRPr>
            </a:lvl1pPr>
          </a:lstStyle>
          <a:p>
            <a:fld id="{3ECAA9F2-51A7-FA4F-B019-4D81CA3B727C}" type="slidenum">
              <a:rPr lang="en-US" smtClean="0"/>
              <a:pPr/>
              <a:t>‹#›</a:t>
            </a:fld>
            <a:endParaRPr lang="en-US" dirty="0"/>
          </a:p>
        </p:txBody>
      </p:sp>
      <p:sp>
        <p:nvSpPr>
          <p:cNvPr id="9" name="Title 1"/>
          <p:cNvSpPr>
            <a:spLocks noGrp="1"/>
          </p:cNvSpPr>
          <p:nvPr>
            <p:ph type="title"/>
          </p:nvPr>
        </p:nvSpPr>
        <p:spPr>
          <a:xfrm>
            <a:off x="457200" y="228600"/>
            <a:ext cx="8001000" cy="1043711"/>
          </a:xfrm>
          <a:prstGeom prst="rect">
            <a:avLst/>
          </a:prstGeom>
        </p:spPr>
        <p:txBody>
          <a:bodyPr anchor="ctr" anchorCtr="0">
            <a:normAutofit/>
          </a:bodyPr>
          <a:lstStyle>
            <a:lvl1pPr algn="l">
              <a:lnSpc>
                <a:spcPct val="80000"/>
              </a:lnSpc>
              <a:defRPr sz="3400" b="1" baseline="0">
                <a:solidFill>
                  <a:srgbClr val="92278F"/>
                </a:solidFill>
              </a:defRPr>
            </a:lvl1pPr>
          </a:lstStyle>
          <a:p>
            <a:r>
              <a:rPr lang="en-US" dirty="0"/>
              <a:t>Click to edit Master title style</a:t>
            </a:r>
          </a:p>
        </p:txBody>
      </p:sp>
    </p:spTree>
    <p:extLst>
      <p:ext uri="{BB962C8B-B14F-4D97-AF65-F5344CB8AC3E}">
        <p14:creationId xmlns:p14="http://schemas.microsoft.com/office/powerpoint/2010/main" val="2715302466"/>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878542" y="2209801"/>
            <a:ext cx="5577881" cy="2425143"/>
          </a:xfrm>
          <a:prstGeom prst="rect">
            <a:avLst/>
          </a:prstGeom>
        </p:spPr>
      </p:pic>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356095"/>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393734"/>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085101"/>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0F2234-27F3-3E4B-826D-8B1AB0BB2731}"/>
              </a:ext>
            </a:extLst>
          </p:cNvPr>
          <p:cNvSpPr/>
          <p:nvPr userDrawn="1"/>
        </p:nvSpPr>
        <p:spPr>
          <a:xfrm>
            <a:off x="-152400" y="2286000"/>
            <a:ext cx="9448800" cy="1295400"/>
          </a:xfrm>
          <a:prstGeom prst="rect">
            <a:avLst/>
          </a:prstGeom>
          <a:solidFill>
            <a:srgbClr val="00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Title 1">
            <a:extLst>
              <a:ext uri="{FF2B5EF4-FFF2-40B4-BE49-F238E27FC236}">
                <a16:creationId xmlns:a16="http://schemas.microsoft.com/office/drawing/2014/main" id="{4AB9F30A-E23D-D24A-9BDC-816E2E02F948}"/>
              </a:ext>
            </a:extLst>
          </p:cNvPr>
          <p:cNvSpPr txBox="1">
            <a:spLocks/>
          </p:cNvSpPr>
          <p:nvPr userDrawn="1"/>
        </p:nvSpPr>
        <p:spPr>
          <a:xfrm>
            <a:off x="304800" y="2362200"/>
            <a:ext cx="8534400" cy="1143000"/>
          </a:xfrm>
          <a:prstGeom prst="rect">
            <a:avLst/>
          </a:prstGeom>
        </p:spPr>
        <p:txBody>
          <a:bodyPr anchor="ctr"/>
          <a:lstStyle>
            <a:lvl1pPr algn="ctr" defTabSz="914400" rtl="0" eaLnBrk="1" latinLnBrk="0" hangingPunct="1">
              <a:lnSpc>
                <a:spcPct val="90000"/>
              </a:lnSpc>
              <a:spcBef>
                <a:spcPct val="0"/>
              </a:spcBef>
              <a:buNone/>
              <a:defRPr sz="4000" b="1" kern="1200" cap="none">
                <a:solidFill>
                  <a:schemeClr val="tx1"/>
                </a:solidFill>
                <a:effectLst>
                  <a:outerShdw blurRad="50800" dist="38100" algn="tl" rotWithShape="0">
                    <a:schemeClr val="bg1"/>
                  </a:outerShdw>
                </a:effectLst>
                <a:latin typeface="Arial"/>
                <a:ea typeface="+mj-ea"/>
                <a:cs typeface="Arial"/>
              </a:defRPr>
            </a:lvl1pPr>
          </a:lstStyle>
          <a:p>
            <a:r>
              <a:rPr lang="en-US" sz="6600" dirty="0">
                <a:solidFill>
                  <a:schemeClr val="bg1"/>
                </a:solidFill>
                <a:effectLst>
                  <a:outerShdw blurRad="50800" dist="38100" sx="0" sy="0" algn="tl" rotWithShape="0">
                    <a:schemeClr val="bg1"/>
                  </a:outerShdw>
                </a:effectLst>
                <a:latin typeface="+mj-lt"/>
                <a:cs typeface="Open Sans"/>
              </a:rPr>
              <a:t>Financial Aid 101</a:t>
            </a:r>
          </a:p>
        </p:txBody>
      </p:sp>
      <p:sp>
        <p:nvSpPr>
          <p:cNvPr id="4" name="Text Placeholder 10">
            <a:extLst>
              <a:ext uri="{FF2B5EF4-FFF2-40B4-BE49-F238E27FC236}">
                <a16:creationId xmlns:a16="http://schemas.microsoft.com/office/drawing/2014/main" id="{7B33325C-0FF6-8C4A-80E0-4883D74854E1}"/>
              </a:ext>
            </a:extLst>
          </p:cNvPr>
          <p:cNvSpPr>
            <a:spLocks noGrp="1"/>
          </p:cNvSpPr>
          <p:nvPr>
            <p:ph type="body" sz="quarter" idx="10" hasCustomPrompt="1"/>
          </p:nvPr>
        </p:nvSpPr>
        <p:spPr>
          <a:xfrm>
            <a:off x="304800" y="3962400"/>
            <a:ext cx="8534400" cy="914400"/>
          </a:xfrm>
          <a:prstGeom prst="rect">
            <a:avLst/>
          </a:prstGeom>
        </p:spPr>
        <p:txBody>
          <a:bodyPr vert="horz"/>
          <a:lstStyle>
            <a:lvl1pPr marL="0" indent="0" algn="ctr">
              <a:buNone/>
              <a:defRPr sz="4800" b="1">
                <a:solidFill>
                  <a:srgbClr val="FFFFFF"/>
                </a:solidFill>
              </a:defRPr>
            </a:lvl1pPr>
          </a:lstStyle>
          <a:p>
            <a:pPr lvl="0"/>
            <a:r>
              <a:rPr lang="en-US" dirty="0"/>
              <a:t>Chapter Title</a:t>
            </a:r>
          </a:p>
        </p:txBody>
      </p:sp>
    </p:spTree>
    <p:extLst>
      <p:ext uri="{BB962C8B-B14F-4D97-AF65-F5344CB8AC3E}">
        <p14:creationId xmlns:p14="http://schemas.microsoft.com/office/powerpoint/2010/main" val="2994240440"/>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01524"/>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104B-E58C-354A-9CCD-A8E85C8C3262}"/>
              </a:ext>
            </a:extLst>
          </p:cNvPr>
          <p:cNvSpPr>
            <a:spLocks noGrp="1"/>
          </p:cNvSpPr>
          <p:nvPr>
            <p:ph type="ctrTitle"/>
          </p:nvPr>
        </p:nvSpPr>
        <p:spPr>
          <a:xfrm>
            <a:off x="949084" y="1828800"/>
            <a:ext cx="7245832" cy="2105222"/>
          </a:xfrm>
        </p:spPr>
        <p:txBody>
          <a:bodyPr lIns="0" rIns="0" anchor="b">
            <a:normAutofit/>
          </a:bodyPr>
          <a:lstStyle>
            <a:lvl1pPr algn="ctr">
              <a:lnSpc>
                <a:spcPct val="90000"/>
              </a:lnSpc>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1EF56A-AF31-6140-8830-ACD68AC156BD}"/>
              </a:ext>
            </a:extLst>
          </p:cNvPr>
          <p:cNvSpPr>
            <a:spLocks noGrp="1"/>
          </p:cNvSpPr>
          <p:nvPr>
            <p:ph type="subTitle" idx="1" hasCustomPrompt="1"/>
          </p:nvPr>
        </p:nvSpPr>
        <p:spPr>
          <a:xfrm>
            <a:off x="949084" y="4203286"/>
            <a:ext cx="7245832" cy="667512"/>
          </a:xfrm>
        </p:spPr>
        <p:txBody>
          <a:bodyPr lIns="0" tIns="0" rIns="0" anchor="t">
            <a:normAutofit/>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subheading</a:t>
            </a:r>
          </a:p>
        </p:txBody>
      </p:sp>
      <p:sp>
        <p:nvSpPr>
          <p:cNvPr id="7" name="Text Placeholder 53">
            <a:extLst>
              <a:ext uri="{FF2B5EF4-FFF2-40B4-BE49-F238E27FC236}">
                <a16:creationId xmlns:a16="http://schemas.microsoft.com/office/drawing/2014/main" id="{638C42B4-13AB-E941-B655-318CEE5FECA4}"/>
              </a:ext>
            </a:extLst>
          </p:cNvPr>
          <p:cNvSpPr>
            <a:spLocks noGrp="1"/>
          </p:cNvSpPr>
          <p:nvPr>
            <p:ph type="body" sz="quarter" idx="13" hasCustomPrompt="1"/>
          </p:nvPr>
        </p:nvSpPr>
        <p:spPr>
          <a:xfrm>
            <a:off x="451449" y="5783143"/>
            <a:ext cx="2057400" cy="246891"/>
          </a:xfrm>
        </p:spPr>
        <p:txBody>
          <a:bodyPr lIns="0" tIns="0" rIns="0" bIns="0" anchor="ctr" anchorCtr="0">
            <a:normAutofit/>
          </a:bodyPr>
          <a:lstStyle>
            <a:lvl1pPr marL="0" indent="0" algn="l">
              <a:buNone/>
              <a:defRPr sz="900">
                <a:solidFill>
                  <a:schemeClr val="bg1"/>
                </a:solidFill>
                <a:latin typeface="+mj-lt"/>
              </a:defRPr>
            </a:lvl1pPr>
          </a:lstStyle>
          <a:p>
            <a:pPr lvl="0"/>
            <a:r>
              <a:rPr lang="en-US" dirty="0"/>
              <a:t>Presenter’s Name</a:t>
            </a:r>
          </a:p>
        </p:txBody>
      </p:sp>
      <p:sp>
        <p:nvSpPr>
          <p:cNvPr id="8" name="Text Placeholder 53">
            <a:extLst>
              <a:ext uri="{FF2B5EF4-FFF2-40B4-BE49-F238E27FC236}">
                <a16:creationId xmlns:a16="http://schemas.microsoft.com/office/drawing/2014/main" id="{B08045D7-83C0-1340-A882-A72732039271}"/>
              </a:ext>
            </a:extLst>
          </p:cNvPr>
          <p:cNvSpPr>
            <a:spLocks noGrp="1"/>
          </p:cNvSpPr>
          <p:nvPr>
            <p:ph type="body" sz="quarter" idx="14" hasCustomPrompt="1"/>
          </p:nvPr>
        </p:nvSpPr>
        <p:spPr>
          <a:xfrm>
            <a:off x="451449" y="6030175"/>
            <a:ext cx="2057400" cy="246891"/>
          </a:xfrm>
        </p:spPr>
        <p:txBody>
          <a:bodyPr lIns="0" tIns="0" rIns="0" bIns="0" anchor="ctr" anchorCtr="0">
            <a:normAutofit/>
          </a:bodyPr>
          <a:lstStyle>
            <a:lvl1pPr marL="0" indent="0" algn="l">
              <a:buNone/>
              <a:defRPr sz="900">
                <a:solidFill>
                  <a:schemeClr val="bg1"/>
                </a:solidFill>
              </a:defRPr>
            </a:lvl1pPr>
          </a:lstStyle>
          <a:p>
            <a:pPr lvl="0"/>
            <a:r>
              <a:rPr lang="en-US" dirty="0"/>
              <a:t>Date</a:t>
            </a:r>
          </a:p>
        </p:txBody>
      </p:sp>
    </p:spTree>
    <p:extLst>
      <p:ext uri="{BB962C8B-B14F-4D97-AF65-F5344CB8AC3E}">
        <p14:creationId xmlns:p14="http://schemas.microsoft.com/office/powerpoint/2010/main" val="16205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C35E-9D3F-40E6-8BBB-20B56186A1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DA209F-4076-405C-AFA0-EBCB492313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C9957-FCBB-4433-B0E7-AEB8AFF81F2A}"/>
              </a:ext>
            </a:extLst>
          </p:cNvPr>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E99A9D5-5C4A-4C31-8387-14A84EB51540}"/>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8F0D8C1-CBC9-4BFE-8F01-F4DB132FED29}"/>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27562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892CBA-5932-E24F-B95D-39113A91E83C}"/>
              </a:ext>
            </a:extLst>
          </p:cNvPr>
          <p:cNvSpPr>
            <a:spLocks noGrp="1"/>
          </p:cNvSpPr>
          <p:nvPr>
            <p:ph type="title"/>
          </p:nvPr>
        </p:nvSpPr>
        <p:spPr>
          <a:xfrm>
            <a:off x="457200" y="163541"/>
            <a:ext cx="8001000" cy="1043711"/>
          </a:xfrm>
          <a:prstGeom prst="rect">
            <a:avLst/>
          </a:prstGeom>
        </p:spPr>
        <p:txBody>
          <a:bodyPr anchor="ctr" anchorCtr="0">
            <a:normAutofit/>
          </a:bodyPr>
          <a:lstStyle>
            <a:lvl1pPr algn="l">
              <a:lnSpc>
                <a:spcPct val="100000"/>
              </a:lnSpc>
              <a:defRPr sz="3400" b="1" baseline="0">
                <a:solidFill>
                  <a:srgbClr val="FFFFFF"/>
                </a:solidFill>
                <a:latin typeface="+mj-lt"/>
              </a:defRPr>
            </a:lvl1pPr>
          </a:lstStyle>
          <a:p>
            <a:r>
              <a:rPr lang="en-US" dirty="0"/>
              <a:t>Click to edit Master title style</a:t>
            </a:r>
          </a:p>
        </p:txBody>
      </p:sp>
      <p:sp>
        <p:nvSpPr>
          <p:cNvPr id="12" name="Slide Number Placeholder 5">
            <a:extLst>
              <a:ext uri="{FF2B5EF4-FFF2-40B4-BE49-F238E27FC236}">
                <a16:creationId xmlns:a16="http://schemas.microsoft.com/office/drawing/2014/main" id="{AAC5BD8B-F336-204F-BF47-3BE02ECE1FB0}"/>
              </a:ext>
            </a:extLst>
          </p:cNvPr>
          <p:cNvSpPr>
            <a:spLocks noGrp="1"/>
          </p:cNvSpPr>
          <p:nvPr>
            <p:ph type="sldNum" sz="quarter" idx="12"/>
          </p:nvPr>
        </p:nvSpPr>
        <p:spPr>
          <a:xfrm>
            <a:off x="8458200" y="152400"/>
            <a:ext cx="533400" cy="365125"/>
          </a:xfrm>
        </p:spPr>
        <p:txBody>
          <a:bodyPr/>
          <a:lstStyle>
            <a:lvl1pPr algn="r">
              <a:defRPr sz="1400" b="0">
                <a:solidFill>
                  <a:srgbClr val="FFFFFF"/>
                </a:solidFill>
              </a:defRPr>
            </a:lvl1pPr>
          </a:lstStyle>
          <a:p>
            <a:fld id="{3ECAA9F2-51A7-FA4F-B019-4D81CA3B727C}" type="slidenum">
              <a:rPr lang="en-US" smtClean="0"/>
              <a:pPr/>
              <a:t>‹#›</a:t>
            </a:fld>
            <a:endParaRPr lang="en-US" dirty="0"/>
          </a:p>
        </p:txBody>
      </p:sp>
      <p:sp>
        <p:nvSpPr>
          <p:cNvPr id="2" name="Content Placeholder 2">
            <a:extLst>
              <a:ext uri="{FF2B5EF4-FFF2-40B4-BE49-F238E27FC236}">
                <a16:creationId xmlns:a16="http://schemas.microsoft.com/office/drawing/2014/main" id="{045C46C3-1AF1-032A-AA9B-D274D9378893}"/>
              </a:ext>
            </a:extLst>
          </p:cNvPr>
          <p:cNvSpPr>
            <a:spLocks noGrp="1"/>
          </p:cNvSpPr>
          <p:nvPr>
            <p:ph idx="1"/>
          </p:nvPr>
        </p:nvSpPr>
        <p:spPr>
          <a:xfrm>
            <a:off x="457200" y="1646237"/>
            <a:ext cx="8229600" cy="4830763"/>
          </a:xfrm>
          <a:prstGeom prst="rect">
            <a:avLst/>
          </a:prstGeom>
        </p:spPr>
        <p:txBody>
          <a:bodyPr>
            <a:normAutofit/>
          </a:bodyPr>
          <a:lstStyle>
            <a:lvl1pPr>
              <a:lnSpc>
                <a:spcPct val="100000"/>
              </a:lnSpc>
              <a:spcBef>
                <a:spcPts val="650"/>
              </a:spcBef>
              <a:spcAft>
                <a:spcPts val="300"/>
              </a:spcAft>
              <a:buClr>
                <a:srgbClr val="007299"/>
              </a:buClr>
              <a:defRPr sz="2800">
                <a:latin typeface="+mn-lt"/>
                <a:cs typeface="Arial"/>
              </a:defRPr>
            </a:lvl1pPr>
            <a:lvl2pPr marL="742950" indent="-285750">
              <a:lnSpc>
                <a:spcPct val="100000"/>
              </a:lnSpc>
              <a:spcBef>
                <a:spcPts val="300"/>
              </a:spcBef>
              <a:spcAft>
                <a:spcPts val="300"/>
              </a:spcAft>
              <a:buClr>
                <a:srgbClr val="007299"/>
              </a:buClr>
              <a:buFont typeface="System Font Regular"/>
              <a:buChar char="-"/>
              <a:defRPr sz="2400">
                <a:latin typeface="+mn-lt"/>
                <a:cs typeface="Arial"/>
              </a:defRPr>
            </a:lvl2pPr>
            <a:lvl3pPr marL="1143000" indent="-228600">
              <a:lnSpc>
                <a:spcPct val="100000"/>
              </a:lnSpc>
              <a:spcBef>
                <a:spcPts val="300"/>
              </a:spcBef>
              <a:spcAft>
                <a:spcPts val="300"/>
              </a:spcAft>
              <a:buClr>
                <a:srgbClr val="007299"/>
              </a:buClr>
              <a:buSzPct val="80000"/>
              <a:buFont typeface="Arial" panose="020B0604020202020204" pitchFamily="34" charset="0"/>
              <a:buChar char="•"/>
              <a:defRPr>
                <a:latin typeface="+mn-lt"/>
                <a:cs typeface="Arial"/>
              </a:defRPr>
            </a:lvl3pPr>
            <a:lvl4pPr>
              <a:lnSpc>
                <a:spcPct val="100000"/>
              </a:lnSpc>
              <a:spcBef>
                <a:spcPts val="300"/>
              </a:spcBef>
              <a:spcAft>
                <a:spcPts val="300"/>
              </a:spcAft>
              <a:buClr>
                <a:srgbClr val="007299"/>
              </a:buClr>
              <a:buSzPct val="70000"/>
              <a:buFont typeface="Lucida Grande"/>
              <a:buChar char="►"/>
              <a:defRPr>
                <a:latin typeface="+mn-lt"/>
                <a:cs typeface="Arial"/>
              </a:defRPr>
            </a:lvl4pPr>
            <a:lvl5pPr>
              <a:lnSpc>
                <a:spcPct val="100000"/>
              </a:lnSpc>
              <a:spcBef>
                <a:spcPts val="300"/>
              </a:spcBef>
              <a:spcAft>
                <a:spcPts val="300"/>
              </a:spcAft>
              <a:buClr>
                <a:srgbClr val="007299"/>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4196132"/>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304800" y="381000"/>
            <a:ext cx="4572000" cy="4114800"/>
          </a:xfrm>
          <a:prstGeom prst="rect">
            <a:avLst/>
          </a:prstGeom>
        </p:spPr>
        <p:txBody>
          <a:bodyPr anchor="ctr"/>
          <a:lstStyle>
            <a:lvl1pPr algn="ctr" defTabSz="914400" rtl="0" eaLnBrk="1" latinLnBrk="0" hangingPunct="1">
              <a:lnSpc>
                <a:spcPct val="90000"/>
              </a:lnSpc>
              <a:spcBef>
                <a:spcPct val="0"/>
              </a:spcBef>
              <a:buNone/>
              <a:defRPr sz="4000" b="1" kern="1200" cap="none">
                <a:solidFill>
                  <a:schemeClr val="tx1"/>
                </a:solidFill>
                <a:effectLst>
                  <a:outerShdw blurRad="50800" dist="38100" algn="tl" rotWithShape="0">
                    <a:schemeClr val="bg1"/>
                  </a:outerShdw>
                </a:effectLst>
                <a:latin typeface="Arial"/>
                <a:ea typeface="+mj-ea"/>
                <a:cs typeface="Arial"/>
              </a:defRPr>
            </a:lvl1pPr>
          </a:lstStyle>
          <a:p>
            <a:pPr algn="l"/>
            <a:r>
              <a:rPr lang="en-US" sz="6600" dirty="0">
                <a:solidFill>
                  <a:schemeClr val="bg1"/>
                </a:solidFill>
                <a:effectLst>
                  <a:outerShdw blurRad="50800" dist="38100" sx="0" sy="0" algn="tl" rotWithShape="0">
                    <a:schemeClr val="bg1"/>
                  </a:outerShdw>
                </a:effectLst>
                <a:latin typeface="+mj-lt"/>
                <a:cs typeface="Open Sans"/>
              </a:rPr>
              <a:t>Financial Aid 101</a:t>
            </a:r>
          </a:p>
        </p:txBody>
      </p:sp>
      <p:sp>
        <p:nvSpPr>
          <p:cNvPr id="5" name="Text Placeholder 10">
            <a:extLst>
              <a:ext uri="{FF2B5EF4-FFF2-40B4-BE49-F238E27FC236}">
                <a16:creationId xmlns:a16="http://schemas.microsoft.com/office/drawing/2014/main" id="{6F1C98FD-348E-4D43-B816-9EAA5769A88B}"/>
              </a:ext>
            </a:extLst>
          </p:cNvPr>
          <p:cNvSpPr>
            <a:spLocks noGrp="1"/>
          </p:cNvSpPr>
          <p:nvPr>
            <p:ph type="body" sz="quarter" idx="10" hasCustomPrompt="1"/>
          </p:nvPr>
        </p:nvSpPr>
        <p:spPr>
          <a:xfrm>
            <a:off x="304800" y="4114800"/>
            <a:ext cx="8534400" cy="914400"/>
          </a:xfrm>
          <a:prstGeom prst="rect">
            <a:avLst/>
          </a:prstGeom>
        </p:spPr>
        <p:txBody>
          <a:bodyPr vert="horz"/>
          <a:lstStyle>
            <a:lvl1pPr marL="0" indent="0" algn="ctr">
              <a:buNone/>
              <a:defRPr sz="4800" b="1">
                <a:solidFill>
                  <a:srgbClr val="FFFFFF"/>
                </a:solidFill>
              </a:defRPr>
            </a:lvl1pPr>
          </a:lstStyle>
          <a:p>
            <a:pPr lvl="0"/>
            <a:r>
              <a:rPr lang="en-US" dirty="0"/>
              <a:t>Chapter Title</a:t>
            </a:r>
          </a:p>
        </p:txBody>
      </p:sp>
    </p:spTree>
    <p:extLst>
      <p:ext uri="{BB962C8B-B14F-4D97-AF65-F5344CB8AC3E}">
        <p14:creationId xmlns:p14="http://schemas.microsoft.com/office/powerpoint/2010/main" val="1183294998"/>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EB98-6557-42C7-8074-8EC8B249ADC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47B84E6-5805-4DA4-AA31-38E3034C0F4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95119F-E095-42EB-9A3C-8F852ED294B2}"/>
              </a:ext>
            </a:extLst>
          </p:cNvPr>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80959238-5B84-43EE-A886-FC3C6ED2904F}"/>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B74C25B7-1D9A-4BE9-BEBB-59BE2B5CC9FD}"/>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044085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F8B4-40C4-42BF-93C7-CCDE9E7C00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640E5B-19B5-4791-8254-B81450790C0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D94CDE-8E18-4535-B8E2-A1C7A5B485A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0265DB-B02F-40CA-8663-E27BE2A867E8}"/>
              </a:ext>
            </a:extLst>
          </p:cNvPr>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49DEC6D7-54C6-4804-8382-515FAD56322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806FC740-6D69-49D7-BEBC-700D0B3B3290}"/>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651293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26A8-D3C7-48B5-A8AE-D73BC039844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8E98D7-93D0-41BB-81F2-C007C2A9809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851536E-6275-4325-870A-C0F40C2A621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10A8EC-1C64-4AF2-BFF7-74A14C49891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E7152-5925-4FF9-8372-3C4B2994238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AACCF6-8BAE-47E7-95F5-884CA8A31E87}"/>
              </a:ext>
            </a:extLst>
          </p:cNvPr>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C7C2BC43-B9AE-4BCF-B3A5-130046CC6272}"/>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A76123CB-9F1E-4D87-8CEF-3DA7A22ACBE5}"/>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58274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4849-8CDF-415D-8DFA-A02866AAFE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962552-244E-40ED-8416-79DC495F7902}"/>
              </a:ext>
            </a:extLst>
          </p:cNvPr>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94679779-4954-44DA-92B0-BC293A32D871}"/>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D1F6B11-148E-4853-A36B-A9DBB72D187C}"/>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057320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6F7CA9-AEF6-42A4-9FE0-200BCAACF213}"/>
              </a:ext>
            </a:extLst>
          </p:cNvPr>
          <p:cNvSpPr>
            <a:spLocks noGrp="1"/>
          </p:cNvSpPr>
          <p:nvPr>
            <p:ph type="dt" sz="half" idx="10"/>
          </p:nvPr>
        </p:nvSpPr>
        <p:spPr/>
        <p:txBody>
          <a:bodyPr/>
          <a:lstStyle/>
          <a:p>
            <a:fld id="{398CB960-B643-4FE2-B181-DE960A3F7A43}" type="datetimeFigureOut">
              <a:rPr lang="en-US" smtClean="0"/>
              <a:t>9/20/2023</a:t>
            </a:fld>
            <a:endParaRPr lang="en-US" dirty="0"/>
          </a:p>
        </p:txBody>
      </p:sp>
      <p:sp>
        <p:nvSpPr>
          <p:cNvPr id="3" name="Footer Placeholder 2">
            <a:extLst>
              <a:ext uri="{FF2B5EF4-FFF2-40B4-BE49-F238E27FC236}">
                <a16:creationId xmlns:a16="http://schemas.microsoft.com/office/drawing/2014/main" id="{FDE20879-3B7C-4789-ADEF-28393000D82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E118FFF-F53C-4FA4-BE7C-586466EA564C}"/>
              </a:ext>
            </a:extLst>
          </p:cNvPr>
          <p:cNvSpPr>
            <a:spLocks noGrp="1"/>
          </p:cNvSpPr>
          <p:nvPr>
            <p:ph type="sldNum" sz="quarter" idx="12"/>
          </p:nvPr>
        </p:nvSpPr>
        <p:spPr/>
        <p:txBody>
          <a:bodyPr/>
          <a:lstStyle/>
          <a:p>
            <a:fld id="{6791ADB5-D90B-4AA2-8D5A-7927534CC7E9}" type="slidenum">
              <a:rPr lang="en-US" smtClean="0"/>
              <a:t>‹#›</a:t>
            </a:fld>
            <a:endParaRPr lang="en-US" dirty="0"/>
          </a:p>
        </p:txBody>
      </p:sp>
    </p:spTree>
    <p:extLst>
      <p:ext uri="{BB962C8B-B14F-4D97-AF65-F5344CB8AC3E}">
        <p14:creationId xmlns:p14="http://schemas.microsoft.com/office/powerpoint/2010/main" val="80771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D073-706C-48C3-A95F-DC895DA38ED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21F8B64-5542-467E-8A52-BACCA21275B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82E66E-B0D6-4BC8-A0ED-17BFBF8381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F4DEBB2-AC0A-453A-B611-393291849F2F}"/>
              </a:ext>
            </a:extLst>
          </p:cNvPr>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2B94C256-A4EB-4211-94FD-18A7DD9CD84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6F79FDC1-C2F4-41FC-AA38-937FD66EA053}"/>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75002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8849-4672-4A5A-84BA-CE60E81A7D8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7E204E-76BE-40C1-AEC8-47974B1AC6D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D72FE676-7AEC-4183-A8CF-76F7AD85250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14A913-828D-4CC8-A25E-6C271B3C2D4A}"/>
              </a:ext>
            </a:extLst>
          </p:cNvPr>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F02C12F4-0E8B-4966-BC3A-F592B895FFC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E69D6467-7CA5-491C-B8D1-7E729303ADAF}"/>
              </a:ext>
            </a:extLst>
          </p:cNvPr>
          <p:cNvSpPr>
            <a:spLocks noGrp="1"/>
          </p:cNvSpPr>
          <p:nvPr>
            <p:ph type="sldNum" sz="quarter" idx="12"/>
          </p:nvPr>
        </p:nvSpPr>
        <p:spPr/>
        <p:txBody>
          <a:body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280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894AB8-0850-4420-96D6-AD3E155865B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5B8251-B8C8-427A-9F9A-91BB2D63ED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04D745-D1EE-45A1-A512-38CB2FDF2E7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22C3450-176C-449F-9CBF-E7CDD660F16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C58B3DD-9D04-496E-87E2-D0DBEAFBD7C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B56B21-ED8E-4A1D-AF25-BAA65D1FB7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2472717"/>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3678" r:id="rId12"/>
    <p:sldLayoutId id="2147483661" r:id="rId13"/>
    <p:sldLayoutId id="2147483688" r:id="rId14"/>
    <p:sldLayoutId id="2147483693" r:id="rId15"/>
    <p:sldLayoutId id="2147483689" r:id="rId16"/>
    <p:sldLayoutId id="2147483691" r:id="rId17"/>
    <p:sldLayoutId id="2147483690" r:id="rId18"/>
    <p:sldLayoutId id="2147483694" r:id="rId19"/>
    <p:sldLayoutId id="2147484106" r:id="rId20"/>
    <p:sldLayoutId id="2147484107" r:id="rId21"/>
  </p:sldLayoutIdLst>
  <p:transition spd="slow">
    <p:wipe dir="r"/>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11.png"/><Relationship Id="rId5" Type="http://schemas.openxmlformats.org/officeDocument/2006/relationships/hyperlink" Target="http://www.pheaa.org/" TargetMode="Externa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1.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image" Target="../media/image12.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studentaid.gov/fsa-id" TargetMode="External"/><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18.xml"/><Relationship Id="rId7" Type="http://schemas.openxmlformats.org/officeDocument/2006/relationships/diagramQuickStyle" Target="../diagrams/quickStyle3.xml"/><Relationship Id="rId12"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diagramLayout" Target="../diagrams/layout3.xml"/><Relationship Id="rId11" Type="http://schemas.openxmlformats.org/officeDocument/2006/relationships/hyperlink" Target="http://www.bing.com/images/search?q=financial+aid+form&amp;view=detailv2&amp;&amp;id=0B14A016192BB2BE54D461CDFEDF2CB0EC73A01E&amp;selectedIndex=47&amp;ccid=es58nR9B&amp;simid=608028707261845407&amp;thid=OIP.M7ace7c9d1f41e32ba86bc16d6d1a9e24o0" TargetMode="External"/><Relationship Id="rId5" Type="http://schemas.openxmlformats.org/officeDocument/2006/relationships/diagramData" Target="../diagrams/data3.xml"/><Relationship Id="rId10" Type="http://schemas.openxmlformats.org/officeDocument/2006/relationships/image" Target="../media/image14.png"/><Relationship Id="rId4" Type="http://schemas.openxmlformats.org/officeDocument/2006/relationships/image" Target="../media/image2.jpg"/><Relationship Id="rId9" Type="http://schemas.microsoft.com/office/2007/relationships/diagramDrawing" Target="../diagrams/drawing3.xml"/></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19.emf"/><Relationship Id="rId5" Type="http://schemas.openxmlformats.org/officeDocument/2006/relationships/image" Target="../media/image18.emf"/><Relationship Id="rId10" Type="http://schemas.openxmlformats.org/officeDocument/2006/relationships/image" Target="../media/image23.svg"/><Relationship Id="rId4" Type="http://schemas.openxmlformats.org/officeDocument/2006/relationships/image" Target="../media/image17.emf"/><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hemeOverride" Target="../theme/themeOverride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hyperlink" Target="https://www.pheaa.org/funding-opportunities/state-grant-program/forms.shtml?src=mURL" TargetMode="External"/><Relationship Id="rId5" Type="http://schemas.openxmlformats.org/officeDocument/2006/relationships/image" Target="../media/image1.emf"/><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hyperlink" Target="https://student.collegeboard.org/css-financial-aid-profile" TargetMode="External"/><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hyperlink" Target="http://www.pheaa.org/" TargetMode="External"/><Relationship Id="rId5" Type="http://schemas.openxmlformats.org/officeDocument/2006/relationships/image" Target="../media/image1.emf"/><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34.jpeg"/><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0.xml"/><Relationship Id="rId4" Type="http://schemas.openxmlformats.org/officeDocument/2006/relationships/image" Target="../media/image37.emf"/></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22.xml"/><Relationship Id="rId5" Type="http://schemas.openxmlformats.org/officeDocument/2006/relationships/image" Target="../media/image4.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8.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9.jpe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10.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11.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A73D06-7242-41AB-81C7-08107950F405}"/>
              </a:ext>
            </a:extLst>
          </p:cNvPr>
          <p:cNvSpPr>
            <a:spLocks noGrp="1"/>
          </p:cNvSpPr>
          <p:nvPr>
            <p:ph type="body" sz="quarter" idx="10"/>
          </p:nvPr>
        </p:nvSpPr>
        <p:spPr/>
        <p:txBody>
          <a:bodyPr>
            <a:normAutofit fontScale="85000" lnSpcReduction="10000"/>
          </a:bodyPr>
          <a:lstStyle/>
          <a:p>
            <a:r>
              <a:rPr lang="en-US" dirty="0"/>
              <a:t>Take your education to the next level</a:t>
            </a:r>
          </a:p>
        </p:txBody>
      </p:sp>
    </p:spTree>
    <p:extLst>
      <p:ext uri="{BB962C8B-B14F-4D97-AF65-F5344CB8AC3E}">
        <p14:creationId xmlns:p14="http://schemas.microsoft.com/office/powerpoint/2010/main" val="2058548629"/>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239740"/>
            <a:ext cx="8229600" cy="1043710"/>
          </a:xfrm>
        </p:spPr>
        <p:txBody>
          <a:bodyPr/>
          <a:lstStyle/>
          <a:p>
            <a:r>
              <a:rPr lang="en-US" dirty="0">
                <a:solidFill>
                  <a:schemeClr val="bg1"/>
                </a:solidFill>
              </a:rPr>
              <a:t>PA State Administered Programs</a:t>
            </a:r>
          </a:p>
        </p:txBody>
      </p:sp>
      <p:sp>
        <p:nvSpPr>
          <p:cNvPr id="4" name="Content Placeholder 2"/>
          <p:cNvSpPr>
            <a:spLocks noGrp="1"/>
          </p:cNvSpPr>
          <p:nvPr>
            <p:ph idx="1"/>
          </p:nvPr>
        </p:nvSpPr>
        <p:spPr>
          <a:xfrm>
            <a:off x="0" y="1447800"/>
            <a:ext cx="9067800" cy="5181599"/>
          </a:xfrm>
        </p:spPr>
        <p:txBody>
          <a:bodyPr>
            <a:normAutofit lnSpcReduction="10000"/>
          </a:bodyPr>
          <a:lstStyle/>
          <a:p>
            <a:pPr>
              <a:lnSpc>
                <a:spcPct val="110000"/>
              </a:lnSpc>
            </a:pPr>
            <a:r>
              <a:rPr lang="en-US" dirty="0"/>
              <a:t>State Work-Study - job related to major</a:t>
            </a:r>
          </a:p>
          <a:p>
            <a:pPr>
              <a:lnSpc>
                <a:spcPct val="110000"/>
              </a:lnSpc>
            </a:pPr>
            <a:r>
              <a:rPr lang="en-US" dirty="0"/>
              <a:t>Blind or Deaf Beneficiary Grant 		</a:t>
            </a:r>
          </a:p>
          <a:p>
            <a:pPr>
              <a:lnSpc>
                <a:spcPct val="110000"/>
              </a:lnSpc>
            </a:pPr>
            <a:r>
              <a:rPr lang="en-US" dirty="0"/>
              <a:t>Educational Assistance Grant (EAP) – National Guard</a:t>
            </a:r>
          </a:p>
          <a:p>
            <a:pPr>
              <a:lnSpc>
                <a:spcPct val="110000"/>
              </a:lnSpc>
            </a:pPr>
            <a:r>
              <a:rPr lang="en-US" dirty="0"/>
              <a:t>PA Military Family Education Program (MFEP)</a:t>
            </a:r>
          </a:p>
          <a:p>
            <a:pPr>
              <a:lnSpc>
                <a:spcPct val="110000"/>
              </a:lnSpc>
            </a:pPr>
            <a:r>
              <a:rPr lang="en-US" dirty="0"/>
              <a:t>Chafee Education and Training Grant – co-administered with the PA Department of Human Services</a:t>
            </a:r>
          </a:p>
          <a:p>
            <a:pPr>
              <a:lnSpc>
                <a:spcPct val="110000"/>
              </a:lnSpc>
            </a:pPr>
            <a:r>
              <a:rPr lang="en-US" dirty="0"/>
              <a:t>Foster Ed Tuition Waiver</a:t>
            </a:r>
          </a:p>
          <a:p>
            <a:pPr>
              <a:lnSpc>
                <a:spcPct val="110000"/>
              </a:lnSpc>
            </a:pPr>
            <a:r>
              <a:rPr lang="en-US" dirty="0"/>
              <a:t>Postsecondary Educational Gratuity Program (PEGP)</a:t>
            </a:r>
          </a:p>
          <a:p>
            <a:pPr>
              <a:lnSpc>
                <a:spcPct val="110000"/>
              </a:lnSpc>
            </a:pPr>
            <a:r>
              <a:rPr lang="en-US" b="1" dirty="0"/>
              <a:t>Partnerships for Access to Higher Education (PATH) </a:t>
            </a:r>
          </a:p>
          <a:p>
            <a:pPr>
              <a:lnSpc>
                <a:spcPct val="110000"/>
              </a:lnSpc>
            </a:pPr>
            <a:r>
              <a:rPr lang="en-US" b="1" dirty="0"/>
              <a:t>Pennsylvania Targeted Industry Program (PA –TIP)</a:t>
            </a:r>
          </a:p>
          <a:p>
            <a:pPr>
              <a:lnSpc>
                <a:spcPct val="110000"/>
              </a:lnSpc>
            </a:pPr>
            <a:r>
              <a:rPr lang="en-US" dirty="0"/>
              <a:t>Ready to Succeed Scholarship (RTSS)</a:t>
            </a:r>
          </a:p>
          <a:p>
            <a:pPr marL="0" indent="0">
              <a:lnSpc>
                <a:spcPct val="110000"/>
              </a:lnSpc>
              <a:buNone/>
            </a:pPr>
            <a:r>
              <a:rPr lang="en-US" dirty="0"/>
              <a:t>For details, visit </a:t>
            </a:r>
            <a:r>
              <a:rPr lang="en-US" b="1" dirty="0">
                <a:hlinkClick r:id="rId5"/>
              </a:rPr>
              <a:t>PHEAA.org</a:t>
            </a:r>
            <a:r>
              <a:rPr lang="en-US" dirty="0"/>
              <a:t>.</a:t>
            </a:r>
          </a:p>
        </p:txBody>
      </p:sp>
      <p:sp>
        <p:nvSpPr>
          <p:cNvPr id="5" name="Oval 4">
            <a:extLst>
              <a:ext uri="{FF2B5EF4-FFF2-40B4-BE49-F238E27FC236}">
                <a16:creationId xmlns:a16="http://schemas.microsoft.com/office/drawing/2014/main" id="{61E9F921-0D36-384E-A5DC-86659D58438E}"/>
              </a:ext>
            </a:extLst>
          </p:cNvPr>
          <p:cNvSpPr/>
          <p:nvPr/>
        </p:nvSpPr>
        <p:spPr>
          <a:xfrm>
            <a:off x="7315200" y="649648"/>
            <a:ext cx="1676400" cy="1676400"/>
          </a:xfrm>
          <a:prstGeom prst="ellipse">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pic>
        <p:nvPicPr>
          <p:cNvPr id="7" name="Picture 6" descr="PA Money.png">
            <a:extLst>
              <a:ext uri="{FF2B5EF4-FFF2-40B4-BE49-F238E27FC236}">
                <a16:creationId xmlns:a16="http://schemas.microsoft.com/office/drawing/2014/main" id="{D9EBA321-B5C1-6D41-87E2-DE767A930C2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43800" y="1016752"/>
            <a:ext cx="1182624" cy="1015272"/>
          </a:xfrm>
          <a:prstGeom prst="rect">
            <a:avLst/>
          </a:prstGeom>
        </p:spPr>
      </p:pic>
    </p:spTree>
    <p:extLst>
      <p:ext uri="{BB962C8B-B14F-4D97-AF65-F5344CB8AC3E}">
        <p14:creationId xmlns:p14="http://schemas.microsoft.com/office/powerpoint/2010/main" val="1467934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Financial Aid Made Simple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1809593"/>
              </p:ext>
            </p:extLst>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228600" y="1828801"/>
            <a:ext cx="8686800" cy="1323439"/>
          </a:xfrm>
          <a:prstGeom prst="rect">
            <a:avLst/>
          </a:prstGeom>
          <a:noFill/>
        </p:spPr>
        <p:txBody>
          <a:bodyPr wrap="square" rtlCol="0">
            <a:spAutoFit/>
          </a:bodyPr>
          <a:lstStyle/>
          <a:p>
            <a:r>
              <a:rPr lang="en-US" sz="3200" b="1" dirty="0">
                <a:solidFill>
                  <a:srgbClr val="007299"/>
                </a:solidFill>
              </a:rPr>
              <a:t>5 Steps to Financial Aid</a:t>
            </a:r>
          </a:p>
          <a:p>
            <a:r>
              <a:rPr lang="en-US" sz="3200" b="1" dirty="0">
                <a:solidFill>
                  <a:srgbClr val="34437E"/>
                </a:solidFill>
              </a:rPr>
              <a:t>  </a:t>
            </a:r>
            <a:r>
              <a:rPr lang="en-US" sz="4800" b="1" dirty="0">
                <a:solidFill>
                  <a:schemeClr val="bg1"/>
                </a:solidFill>
              </a:rPr>
              <a:t>a</a:t>
            </a:r>
            <a:r>
              <a:rPr lang="en-US" sz="3200" b="1" dirty="0">
                <a:solidFill>
                  <a:srgbClr val="34437E"/>
                </a:solidFill>
              </a:rPr>
              <a:t> </a:t>
            </a:r>
            <a:r>
              <a:rPr lang="en-US" sz="1600" b="1" dirty="0">
                <a:solidFill>
                  <a:srgbClr val="007299"/>
                </a:solidFill>
              </a:rPr>
              <a:t>Step 1                  Step 2                  Step 3                   Step 4                  Step 5  </a:t>
            </a:r>
          </a:p>
        </p:txBody>
      </p:sp>
    </p:spTree>
    <p:extLst>
      <p:ext uri="{BB962C8B-B14F-4D97-AF65-F5344CB8AC3E}">
        <p14:creationId xmlns:p14="http://schemas.microsoft.com/office/powerpoint/2010/main" val="2078108553"/>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Step 1</a:t>
            </a:r>
            <a:r>
              <a:rPr lang="en-US" dirty="0">
                <a:solidFill>
                  <a:srgbClr val="FFC600"/>
                </a:solidFill>
              </a:rPr>
              <a:t>: </a:t>
            </a:r>
            <a:r>
              <a:rPr lang="en-US" dirty="0">
                <a:solidFill>
                  <a:schemeClr val="bg1"/>
                </a:solidFill>
              </a:rPr>
              <a:t>Look For Free Money First</a:t>
            </a:r>
            <a:endParaRPr lang="en-US" b="1" dirty="0">
              <a:solidFill>
                <a:schemeClr val="bg1"/>
              </a:solidFill>
            </a:endParaRPr>
          </a:p>
        </p:txBody>
      </p:sp>
      <p:sp>
        <p:nvSpPr>
          <p:cNvPr id="4" name="Content Placeholder 2"/>
          <p:cNvSpPr>
            <a:spLocks noGrp="1"/>
          </p:cNvSpPr>
          <p:nvPr>
            <p:ph idx="1"/>
          </p:nvPr>
        </p:nvSpPr>
        <p:spPr>
          <a:xfrm>
            <a:off x="0" y="1524000"/>
            <a:ext cx="9144000" cy="5105400"/>
          </a:xfrm>
        </p:spPr>
        <p:txBody>
          <a:bodyPr>
            <a:normAutofit/>
          </a:bodyPr>
          <a:lstStyle/>
          <a:p>
            <a:pPr>
              <a:buFont typeface="Wingdings" panose="05000000000000000000" pitchFamily="2" charset="2"/>
              <a:buChar char="Ø"/>
              <a:defRPr/>
            </a:pPr>
            <a:r>
              <a:rPr lang="en-US" altLang="en-US" sz="2400" b="1" dirty="0">
                <a:solidFill>
                  <a:srgbClr val="0000CC"/>
                </a:solidFill>
              </a:rPr>
              <a:t>National</a:t>
            </a:r>
            <a:endParaRPr lang="en-US" altLang="en-US" sz="1600" dirty="0">
              <a:solidFill>
                <a:schemeClr val="tx1"/>
              </a:solidFill>
            </a:endParaRPr>
          </a:p>
          <a:p>
            <a:pPr lvl="1">
              <a:buFont typeface="Wingdings" panose="05000000000000000000" pitchFamily="2" charset="2"/>
              <a:buChar char="Ø"/>
              <a:defRPr/>
            </a:pPr>
            <a:r>
              <a:rPr lang="en-US" altLang="en-US" sz="2000" dirty="0">
                <a:solidFill>
                  <a:schemeClr val="tx1"/>
                </a:solidFill>
              </a:rPr>
              <a:t>Most found on </a:t>
            </a:r>
            <a:r>
              <a:rPr lang="en-US" altLang="en-US" sz="2000" dirty="0"/>
              <a:t>corporate websites, scholarship databases &amp; HS guidance offices/webpages</a:t>
            </a:r>
            <a:endParaRPr lang="en-US" altLang="en-US" sz="2000" dirty="0">
              <a:solidFill>
                <a:schemeClr val="tx1"/>
              </a:solidFill>
            </a:endParaRPr>
          </a:p>
          <a:p>
            <a:pPr lvl="1">
              <a:buFont typeface="Wingdings" panose="05000000000000000000" pitchFamily="2" charset="2"/>
              <a:buChar char="Ø"/>
              <a:defRPr/>
            </a:pPr>
            <a:r>
              <a:rPr lang="en-US" altLang="en-US" sz="2000" dirty="0"/>
              <a:t>Lots of competition</a:t>
            </a:r>
            <a:r>
              <a:rPr lang="en-US" altLang="en-US" sz="2000" dirty="0">
                <a:solidFill>
                  <a:schemeClr val="tx1"/>
                </a:solidFill>
              </a:rPr>
              <a:t>  </a:t>
            </a:r>
          </a:p>
          <a:p>
            <a:pPr marL="457200" lvl="1" indent="0">
              <a:buNone/>
              <a:defRPr/>
            </a:pPr>
            <a:endParaRPr lang="en-US" altLang="en-US" sz="2000" dirty="0">
              <a:solidFill>
                <a:schemeClr val="tx1"/>
              </a:solidFill>
            </a:endParaRPr>
          </a:p>
          <a:p>
            <a:pPr>
              <a:buFont typeface="Wingdings" panose="05000000000000000000" pitchFamily="2" charset="2"/>
              <a:buChar char="Ø"/>
              <a:defRPr/>
            </a:pPr>
            <a:r>
              <a:rPr lang="en-US" altLang="en-US" sz="2400" b="1" dirty="0">
                <a:solidFill>
                  <a:srgbClr val="0000CC"/>
                </a:solidFill>
              </a:rPr>
              <a:t>Local &amp; Regional</a:t>
            </a:r>
            <a:endParaRPr lang="en-US" altLang="en-US" sz="2200" dirty="0">
              <a:solidFill>
                <a:schemeClr val="tx1"/>
              </a:solidFill>
            </a:endParaRPr>
          </a:p>
          <a:p>
            <a:pPr lvl="2">
              <a:buFont typeface="Wingdings" panose="05000000000000000000" pitchFamily="2" charset="2"/>
              <a:buChar char="Ø"/>
              <a:defRPr/>
            </a:pPr>
            <a:r>
              <a:rPr lang="en-US" altLang="en-US" sz="2000" dirty="0">
                <a:solidFill>
                  <a:schemeClr val="tx1"/>
                </a:solidFill>
              </a:rPr>
              <a:t>Check with HS Guidance office/webpage</a:t>
            </a:r>
          </a:p>
          <a:p>
            <a:pPr lvl="2">
              <a:buFont typeface="Wingdings" panose="05000000000000000000" pitchFamily="2" charset="2"/>
              <a:buChar char="Ø"/>
              <a:defRPr/>
            </a:pPr>
            <a:r>
              <a:rPr lang="en-US" altLang="en-US" sz="2000" dirty="0">
                <a:solidFill>
                  <a:schemeClr val="tx1"/>
                </a:solidFill>
              </a:rPr>
              <a:t>Businesses, churches, </a:t>
            </a:r>
            <a:r>
              <a:rPr lang="en-US" altLang="en-US" sz="2000" dirty="0"/>
              <a:t>local foundations</a:t>
            </a:r>
            <a:r>
              <a:rPr lang="en-US" altLang="en-US" sz="2000" dirty="0">
                <a:solidFill>
                  <a:schemeClr val="tx1"/>
                </a:solidFill>
              </a:rPr>
              <a:t>, etc. (stay on the lookout)</a:t>
            </a:r>
          </a:p>
          <a:p>
            <a:pPr lvl="2">
              <a:buFont typeface="Wingdings" panose="05000000000000000000" pitchFamily="2" charset="2"/>
              <a:buChar char="Ø"/>
              <a:defRPr/>
            </a:pPr>
            <a:r>
              <a:rPr lang="en-US" altLang="en-US" sz="2000" dirty="0"/>
              <a:t>Less competition </a:t>
            </a:r>
            <a:endParaRPr lang="en-US" altLang="en-US" sz="2000" dirty="0">
              <a:solidFill>
                <a:schemeClr val="tx1"/>
              </a:solidFill>
            </a:endParaRPr>
          </a:p>
          <a:p>
            <a:pPr marL="914400" lvl="2" indent="0">
              <a:buNone/>
              <a:defRPr/>
            </a:pPr>
            <a:endParaRPr lang="en-US" altLang="en-US" sz="2000" dirty="0">
              <a:solidFill>
                <a:schemeClr val="tx1"/>
              </a:solidFill>
            </a:endParaRPr>
          </a:p>
          <a:p>
            <a:pPr>
              <a:buFont typeface="Wingdings" panose="05000000000000000000" pitchFamily="2" charset="2"/>
              <a:buChar char="Ø"/>
              <a:defRPr/>
            </a:pPr>
            <a:r>
              <a:rPr lang="en-US" altLang="en-US" sz="2400" b="1" dirty="0">
                <a:solidFill>
                  <a:srgbClr val="0000CC"/>
                </a:solidFill>
              </a:rPr>
              <a:t>Post-Secondary: </a:t>
            </a:r>
            <a:endParaRPr lang="en-US" altLang="en-US" sz="2200" dirty="0">
              <a:solidFill>
                <a:schemeClr val="tx1"/>
              </a:solidFill>
            </a:endParaRPr>
          </a:p>
          <a:p>
            <a:pPr lvl="2">
              <a:buFont typeface="Wingdings" panose="05000000000000000000" pitchFamily="2" charset="2"/>
              <a:buChar char="Ø"/>
              <a:defRPr/>
            </a:pPr>
            <a:r>
              <a:rPr lang="en-US" altLang="en-US" sz="2000" dirty="0">
                <a:solidFill>
                  <a:schemeClr val="tx1"/>
                </a:solidFill>
              </a:rPr>
              <a:t>Check the school’s financial aid &amp; admissions pages on website</a:t>
            </a:r>
          </a:p>
          <a:p>
            <a:pPr lvl="2">
              <a:buFont typeface="Wingdings" panose="05000000000000000000" pitchFamily="2" charset="2"/>
              <a:buChar char="Ø"/>
              <a:defRPr/>
            </a:pPr>
            <a:r>
              <a:rPr lang="en-US" altLang="en-US" sz="2000" dirty="0"/>
              <a:t>Inquire with financial aid office about scholarships from alumni and endowment funds </a:t>
            </a:r>
            <a:endParaRPr lang="en-US" altLang="en-US" sz="2000" dirty="0">
              <a:solidFill>
                <a:schemeClr val="tx1"/>
              </a:solidFill>
            </a:endParaRPr>
          </a:p>
          <a:p>
            <a:pPr>
              <a:defRPr/>
            </a:pPr>
            <a:endParaRPr lang="en-US" altLang="en-US" dirty="0"/>
          </a:p>
        </p:txBody>
      </p:sp>
    </p:spTree>
    <p:extLst>
      <p:ext uri="{BB962C8B-B14F-4D97-AF65-F5344CB8AC3E}">
        <p14:creationId xmlns:p14="http://schemas.microsoft.com/office/powerpoint/2010/main" val="837761685"/>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Title 12"/>
          <p:cNvSpPr>
            <a:spLocks noGrp="1"/>
          </p:cNvSpPr>
          <p:nvPr>
            <p:ph type="title"/>
          </p:nvPr>
        </p:nvSpPr>
        <p:spPr>
          <a:xfrm>
            <a:off x="628650" y="365127"/>
            <a:ext cx="7886700" cy="930274"/>
          </a:xfrm>
        </p:spPr>
        <p:txBody>
          <a:bodyPr>
            <a:normAutofit fontScale="90000"/>
          </a:bodyPr>
          <a:lstStyle/>
          <a:p>
            <a:pPr>
              <a:lnSpc>
                <a:spcPct val="100000"/>
              </a:lnSpc>
            </a:pPr>
            <a:r>
              <a:rPr lang="en-US" dirty="0">
                <a:solidFill>
                  <a:schemeClr val="bg1"/>
                </a:solidFill>
              </a:rPr>
              <a:t>Scholarship Search</a:t>
            </a:r>
            <a:br>
              <a:rPr lang="en-US" dirty="0"/>
            </a:br>
            <a:r>
              <a:rPr lang="en-US" sz="2700" dirty="0">
                <a:solidFill>
                  <a:schemeClr val="bg1"/>
                </a:solidFill>
              </a:rPr>
              <a:t>Don’t miss out on FREE money!</a:t>
            </a:r>
          </a:p>
        </p:txBody>
      </p:sp>
      <p:sp>
        <p:nvSpPr>
          <p:cNvPr id="2" name="Content Placeholder 1"/>
          <p:cNvSpPr>
            <a:spLocks noGrp="1"/>
          </p:cNvSpPr>
          <p:nvPr>
            <p:ph idx="1"/>
          </p:nvPr>
        </p:nvSpPr>
        <p:spPr>
          <a:xfrm>
            <a:off x="0" y="1447800"/>
            <a:ext cx="5791200" cy="5181600"/>
          </a:xfrm>
        </p:spPr>
        <p:txBody>
          <a:bodyPr>
            <a:normAutofit/>
          </a:bodyPr>
          <a:lstStyle/>
          <a:p>
            <a:pPr>
              <a:defRPr/>
            </a:pPr>
            <a:r>
              <a:rPr lang="en-US" sz="2000" dirty="0">
                <a:solidFill>
                  <a:schemeClr val="tx1"/>
                </a:solidFill>
              </a:rPr>
              <a:t>Start Early and Search Often </a:t>
            </a:r>
            <a:endParaRPr lang="en-US" sz="2000" u="sng" dirty="0">
              <a:solidFill>
                <a:schemeClr val="tx1"/>
              </a:solidFill>
            </a:endParaRPr>
          </a:p>
          <a:p>
            <a:pPr lvl="1">
              <a:defRPr/>
            </a:pPr>
            <a:endParaRPr lang="en-US" sz="800" dirty="0">
              <a:solidFill>
                <a:schemeClr val="tx1"/>
              </a:solidFill>
            </a:endParaRPr>
          </a:p>
          <a:p>
            <a:pPr>
              <a:defRPr/>
            </a:pPr>
            <a:r>
              <a:rPr lang="en-US" sz="2000" dirty="0">
                <a:solidFill>
                  <a:schemeClr val="tx1"/>
                </a:solidFill>
              </a:rPr>
              <a:t>Create an Academic Resume</a:t>
            </a:r>
            <a:r>
              <a:rPr lang="en-US" sz="2400" dirty="0">
                <a:solidFill>
                  <a:schemeClr val="tx1"/>
                </a:solidFill>
              </a:rPr>
              <a:t>:  </a:t>
            </a:r>
          </a:p>
          <a:p>
            <a:pPr lvl="1">
              <a:buFont typeface="Wingdings" panose="05000000000000000000" pitchFamily="2" charset="2"/>
              <a:buChar char="Ø"/>
              <a:defRPr/>
            </a:pPr>
            <a:r>
              <a:rPr lang="en-US" sz="2000" dirty="0">
                <a:solidFill>
                  <a:schemeClr val="tx1"/>
                </a:solidFill>
              </a:rPr>
              <a:t>Academic success </a:t>
            </a:r>
          </a:p>
          <a:p>
            <a:pPr lvl="1">
              <a:buFont typeface="Wingdings" panose="05000000000000000000" pitchFamily="2" charset="2"/>
              <a:buChar char="Ø"/>
              <a:defRPr/>
            </a:pPr>
            <a:r>
              <a:rPr lang="en-US" sz="2000" dirty="0">
                <a:solidFill>
                  <a:schemeClr val="tx1"/>
                </a:solidFill>
              </a:rPr>
              <a:t>Extra Curricular Activities </a:t>
            </a:r>
          </a:p>
          <a:p>
            <a:pPr lvl="1">
              <a:buFont typeface="Wingdings" panose="05000000000000000000" pitchFamily="2" charset="2"/>
              <a:buChar char="Ø"/>
              <a:defRPr/>
            </a:pPr>
            <a:r>
              <a:rPr lang="en-US" sz="2000" dirty="0">
                <a:solidFill>
                  <a:schemeClr val="tx1"/>
                </a:solidFill>
              </a:rPr>
              <a:t>Community Involvement/Volunteerism </a:t>
            </a:r>
          </a:p>
          <a:p>
            <a:pPr marL="457200" lvl="1" indent="0">
              <a:buFontTx/>
              <a:buNone/>
              <a:defRPr/>
            </a:pPr>
            <a:endParaRPr lang="en-US" sz="800" dirty="0"/>
          </a:p>
          <a:p>
            <a:pPr>
              <a:buFont typeface="Arial" panose="020B0604020202020204" pitchFamily="34" charset="0"/>
              <a:buChar char="•"/>
              <a:defRPr/>
            </a:pPr>
            <a:r>
              <a:rPr lang="en-US" sz="2000" dirty="0">
                <a:solidFill>
                  <a:schemeClr val="tx1"/>
                </a:solidFill>
              </a:rPr>
              <a:t>Create an Essay(s</a:t>
            </a:r>
            <a:r>
              <a:rPr lang="en-US" sz="2400" dirty="0">
                <a:solidFill>
                  <a:schemeClr val="tx1"/>
                </a:solidFill>
              </a:rPr>
              <a:t>)- </a:t>
            </a:r>
            <a:r>
              <a:rPr lang="en-US" sz="2000" dirty="0">
                <a:solidFill>
                  <a:schemeClr val="tx1"/>
                </a:solidFill>
              </a:rPr>
              <a:t>Write an essay, free from errors, that can be tweaked based on individual scholarships (be creative)</a:t>
            </a:r>
          </a:p>
          <a:p>
            <a:pPr marL="0" indent="0">
              <a:buNone/>
              <a:defRPr/>
            </a:pPr>
            <a:endParaRPr lang="en-US" sz="800" dirty="0"/>
          </a:p>
          <a:p>
            <a:pPr>
              <a:buFont typeface="Arial" panose="020B0604020202020204" pitchFamily="34" charset="0"/>
              <a:buChar char="•"/>
              <a:defRPr/>
            </a:pPr>
            <a:r>
              <a:rPr lang="en-US" sz="2000" dirty="0">
                <a:solidFill>
                  <a:schemeClr val="tx1"/>
                </a:solidFill>
              </a:rPr>
              <a:t>Secure Letter of Recommendations early</a:t>
            </a:r>
          </a:p>
          <a:p>
            <a:pPr>
              <a:buFont typeface="Arial" panose="020B0604020202020204" pitchFamily="34" charset="0"/>
              <a:buChar char="•"/>
              <a:defRPr/>
            </a:pPr>
            <a:r>
              <a:rPr lang="en-US" sz="2000" b="1" u="sng" dirty="0">
                <a:solidFill>
                  <a:schemeClr val="tx1"/>
                </a:solidFill>
              </a:rPr>
              <a:t>Pay attention to deadlines </a:t>
            </a:r>
            <a:r>
              <a:rPr lang="en-US" sz="2000" b="1" dirty="0">
                <a:solidFill>
                  <a:schemeClr val="tx1"/>
                </a:solidFill>
              </a:rPr>
              <a:t>and understand the terms</a:t>
            </a:r>
            <a:endParaRPr lang="en-US" sz="2000" dirty="0">
              <a:solidFill>
                <a:schemeClr val="tx1"/>
              </a:solidFill>
            </a:endParaRPr>
          </a:p>
          <a:p>
            <a:pPr marL="457200" lvl="1" indent="0">
              <a:buFontTx/>
              <a:buNone/>
              <a:defRPr/>
            </a:pPr>
            <a:endParaRPr lang="en-US" sz="1600" dirty="0"/>
          </a:p>
          <a:p>
            <a:pPr marL="457200" lvl="1" indent="0">
              <a:buFontTx/>
              <a:buNone/>
              <a:defRPr/>
            </a:pPr>
            <a:endParaRPr lang="en-US" sz="1600" dirty="0"/>
          </a:p>
          <a:p>
            <a:pPr marL="0" indent="0">
              <a:buFontTx/>
              <a:buNone/>
              <a:defRPr/>
            </a:pPr>
            <a:endParaRPr lang="en-US" sz="2000" b="1" dirty="0"/>
          </a:p>
          <a:p>
            <a:pPr>
              <a:buFont typeface="Arial" panose="020B0604020202020204" pitchFamily="34" charset="0"/>
              <a:buChar char="•"/>
              <a:defRPr/>
            </a:pPr>
            <a:endParaRPr lang="en-US" sz="2400" dirty="0"/>
          </a:p>
          <a:p>
            <a:pPr>
              <a:buFont typeface="Arial" panose="020B0604020202020204" pitchFamily="34" charset="0"/>
              <a:buChar char="•"/>
              <a:defRPr/>
            </a:pPr>
            <a:endParaRPr lang="en-US" sz="2400" dirty="0"/>
          </a:p>
          <a:p>
            <a:pPr>
              <a:buFont typeface="Arial" panose="020B0604020202020204" pitchFamily="34" charset="0"/>
              <a:buChar char="•"/>
              <a:defRPr/>
            </a:pPr>
            <a:endParaRPr lang="en-US" sz="2400" dirty="0"/>
          </a:p>
          <a:p>
            <a:pPr>
              <a:defRPr/>
            </a:pPr>
            <a:endParaRPr lang="en-US" dirty="0"/>
          </a:p>
        </p:txBody>
      </p:sp>
      <p:sp>
        <p:nvSpPr>
          <p:cNvPr id="5" name="Rectangle 4"/>
          <p:cNvSpPr/>
          <p:nvPr/>
        </p:nvSpPr>
        <p:spPr>
          <a:xfrm>
            <a:off x="5715000" y="1485899"/>
            <a:ext cx="3352800" cy="5295901"/>
          </a:xfrm>
          <a:prstGeom prst="rect">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11"/>
          <p:cNvSpPr txBox="1">
            <a:spLocks/>
          </p:cNvSpPr>
          <p:nvPr/>
        </p:nvSpPr>
        <p:spPr>
          <a:xfrm>
            <a:off x="6029207" y="1752600"/>
            <a:ext cx="2895600" cy="4953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400"/>
              </a:spcBef>
              <a:spcAft>
                <a:spcPts val="400"/>
              </a:spcAft>
              <a:buClr>
                <a:schemeClr val="bg1"/>
              </a:buClr>
              <a:buFont typeface="Wingdings" charset="2"/>
              <a:buChar char="ü"/>
            </a:pPr>
            <a:r>
              <a:rPr lang="en-US" sz="1400" b="1" dirty="0">
                <a:solidFill>
                  <a:schemeClr val="bg1"/>
                </a:solidFill>
              </a:rPr>
              <a:t>FastWeb.com</a:t>
            </a:r>
          </a:p>
          <a:p>
            <a:pPr>
              <a:lnSpc>
                <a:spcPct val="90000"/>
              </a:lnSpc>
              <a:spcBef>
                <a:spcPts val="400"/>
              </a:spcBef>
              <a:spcAft>
                <a:spcPts val="400"/>
              </a:spcAft>
              <a:buClr>
                <a:schemeClr val="bg1"/>
              </a:buClr>
              <a:buFont typeface="Wingdings" charset="2"/>
              <a:buChar char="ü"/>
            </a:pPr>
            <a:r>
              <a:rPr lang="en-US" sz="1400" b="1" dirty="0">
                <a:solidFill>
                  <a:schemeClr val="bg1"/>
                </a:solidFill>
              </a:rPr>
              <a:t>EducationPlanner.org</a:t>
            </a:r>
          </a:p>
          <a:p>
            <a:pPr>
              <a:lnSpc>
                <a:spcPct val="90000"/>
              </a:lnSpc>
              <a:spcBef>
                <a:spcPts val="400"/>
              </a:spcBef>
              <a:spcAft>
                <a:spcPts val="400"/>
              </a:spcAft>
              <a:buClr>
                <a:schemeClr val="bg1"/>
              </a:buClr>
              <a:buFont typeface="Wingdings" charset="2"/>
              <a:buChar char="ü"/>
            </a:pPr>
            <a:r>
              <a:rPr lang="en-US" sz="1400" b="1" dirty="0">
                <a:solidFill>
                  <a:schemeClr val="bg1"/>
                </a:solidFill>
              </a:rPr>
              <a:t>FinAid.org</a:t>
            </a:r>
          </a:p>
          <a:p>
            <a:pPr>
              <a:lnSpc>
                <a:spcPct val="90000"/>
              </a:lnSpc>
              <a:spcBef>
                <a:spcPts val="400"/>
              </a:spcBef>
              <a:spcAft>
                <a:spcPts val="400"/>
              </a:spcAft>
              <a:buClr>
                <a:schemeClr val="bg1"/>
              </a:buClr>
              <a:buFont typeface="Wingdings" charset="2"/>
              <a:buChar char="ü"/>
            </a:pPr>
            <a:r>
              <a:rPr lang="en-US" sz="1400" b="1" dirty="0">
                <a:solidFill>
                  <a:schemeClr val="bg1"/>
                </a:solidFill>
              </a:rPr>
              <a:t>BigFuture.Collegeboard.org</a:t>
            </a:r>
          </a:p>
          <a:p>
            <a:pPr>
              <a:lnSpc>
                <a:spcPct val="90000"/>
              </a:lnSpc>
              <a:spcBef>
                <a:spcPts val="400"/>
              </a:spcBef>
              <a:spcAft>
                <a:spcPts val="400"/>
              </a:spcAft>
              <a:buClr>
                <a:schemeClr val="bg1"/>
              </a:buClr>
              <a:buFont typeface="Wingdings" charset="2"/>
              <a:buChar char="ü"/>
            </a:pPr>
            <a:r>
              <a:rPr lang="en-US" sz="1400" b="1" dirty="0">
                <a:solidFill>
                  <a:schemeClr val="bg1"/>
                </a:solidFill>
              </a:rPr>
              <a:t>Scholarshipamerica.org</a:t>
            </a:r>
          </a:p>
        </p:txBody>
      </p:sp>
    </p:spTree>
    <p:extLst>
      <p:ext uri="{BB962C8B-B14F-4D97-AF65-F5344CB8AC3E}">
        <p14:creationId xmlns:p14="http://schemas.microsoft.com/office/powerpoint/2010/main" val="3936859588"/>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Step 2</a:t>
            </a:r>
            <a:r>
              <a:rPr lang="en-US" dirty="0">
                <a:solidFill>
                  <a:srgbClr val="FFC600"/>
                </a:solidFill>
              </a:rPr>
              <a:t>: </a:t>
            </a:r>
            <a:r>
              <a:rPr lang="en-US" dirty="0">
                <a:solidFill>
                  <a:schemeClr val="bg1"/>
                </a:solidFill>
              </a:rPr>
              <a:t>Know Your Deadlines</a:t>
            </a:r>
          </a:p>
        </p:txBody>
      </p:sp>
      <p:sp>
        <p:nvSpPr>
          <p:cNvPr id="3" name="Content Placeholder 2"/>
          <p:cNvSpPr>
            <a:spLocks noGrp="1"/>
          </p:cNvSpPr>
          <p:nvPr>
            <p:ph idx="1"/>
          </p:nvPr>
        </p:nvSpPr>
        <p:spPr>
          <a:xfrm>
            <a:off x="228600" y="1646237"/>
            <a:ext cx="8839200" cy="4830763"/>
          </a:xfrm>
        </p:spPr>
        <p:txBody>
          <a:bodyPr/>
          <a:lstStyle/>
          <a:p>
            <a:r>
              <a:rPr lang="en-US" dirty="0"/>
              <a:t>Applications for Admission</a:t>
            </a:r>
          </a:p>
          <a:p>
            <a:r>
              <a:rPr lang="en-US" dirty="0"/>
              <a:t>Deadlines for Scholarships</a:t>
            </a:r>
          </a:p>
          <a:p>
            <a:pPr lvl="1"/>
            <a:r>
              <a:rPr lang="en-US" dirty="0"/>
              <a:t>Institutions, Outside Sources</a:t>
            </a:r>
          </a:p>
          <a:p>
            <a:r>
              <a:rPr lang="en-US" dirty="0"/>
              <a:t>Free Application for Federal Student Aid (FAFSA)</a:t>
            </a:r>
          </a:p>
          <a:p>
            <a:pPr lvl="1"/>
            <a:r>
              <a:rPr lang="en-US" dirty="0"/>
              <a:t>Available October 1 of Senior Year. This year the FAFSA is delayed until December.</a:t>
            </a:r>
          </a:p>
          <a:p>
            <a:pPr lvl="1"/>
            <a:r>
              <a:rPr lang="en-US" dirty="0"/>
              <a:t>Schools have Priority Deadlines</a:t>
            </a:r>
          </a:p>
          <a:p>
            <a:pPr lvl="2"/>
            <a:r>
              <a:rPr lang="en-US" dirty="0"/>
              <a:t>Don’t have to have applied or been accepted to list schools on FAFSA </a:t>
            </a:r>
          </a:p>
          <a:p>
            <a:endParaRPr lang="en-US" dirty="0"/>
          </a:p>
          <a:p>
            <a:pPr lvl="1"/>
            <a:endParaRPr lang="en-US" dirty="0"/>
          </a:p>
        </p:txBody>
      </p:sp>
      <p:sp>
        <p:nvSpPr>
          <p:cNvPr id="4" name="Slide Number Placeholder 3">
            <a:extLst>
              <a:ext uri="{FF2B5EF4-FFF2-40B4-BE49-F238E27FC236}">
                <a16:creationId xmlns:a16="http://schemas.microsoft.com/office/drawing/2014/main" id="{F9CF4A91-23BF-B04D-BC91-BC352381B1BD}"/>
              </a:ext>
            </a:extLst>
          </p:cNvPr>
          <p:cNvSpPr>
            <a:spLocks noGrp="1"/>
          </p:cNvSpPr>
          <p:nvPr>
            <p:ph type="sldNum" sz="quarter" idx="12"/>
          </p:nvPr>
        </p:nvSpPr>
        <p:spPr/>
        <p:txBody>
          <a:bodyPr/>
          <a:lstStyle/>
          <a:p>
            <a:fld id="{3ECAA9F2-51A7-FA4F-B019-4D81CA3B727C}" type="slidenum">
              <a:rPr lang="en-US" smtClean="0"/>
              <a:pPr/>
              <a:t>14</a:t>
            </a:fld>
            <a:endParaRPr lang="en-US" dirty="0"/>
          </a:p>
        </p:txBody>
      </p:sp>
      <p:pic>
        <p:nvPicPr>
          <p:cNvPr id="9" name="Picture 8">
            <a:extLst>
              <a:ext uri="{FF2B5EF4-FFF2-40B4-BE49-F238E27FC236}">
                <a16:creationId xmlns:a16="http://schemas.microsoft.com/office/drawing/2014/main" id="{3A61F154-B300-F64E-A6F6-6AB25836AB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78406">
            <a:off x="2712153" y="5381216"/>
            <a:ext cx="5946559" cy="879718"/>
          </a:xfrm>
          <a:prstGeom prst="rect">
            <a:avLst/>
          </a:prstGeom>
        </p:spPr>
      </p:pic>
      <p:sp>
        <p:nvSpPr>
          <p:cNvPr id="6" name="Oval 5">
            <a:extLst>
              <a:ext uri="{FF2B5EF4-FFF2-40B4-BE49-F238E27FC236}">
                <a16:creationId xmlns:a16="http://schemas.microsoft.com/office/drawing/2014/main" id="{B0EB1D3C-EBF3-C946-AC83-E1D26B6DF320}"/>
              </a:ext>
            </a:extLst>
          </p:cNvPr>
          <p:cNvSpPr/>
          <p:nvPr/>
        </p:nvSpPr>
        <p:spPr>
          <a:xfrm>
            <a:off x="7162800" y="609600"/>
            <a:ext cx="1676400" cy="1676400"/>
          </a:xfrm>
          <a:prstGeom prst="ellipse">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pic>
        <p:nvPicPr>
          <p:cNvPr id="7" name="Picture 6" descr="Clock &amp; Calendar.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91400" y="891425"/>
            <a:ext cx="1143000" cy="1165975"/>
          </a:xfrm>
          <a:prstGeom prst="rect">
            <a:avLst/>
          </a:prstGeom>
        </p:spPr>
      </p:pic>
    </p:spTree>
    <p:extLst>
      <p:ext uri="{BB962C8B-B14F-4D97-AF65-F5344CB8AC3E}">
        <p14:creationId xmlns:p14="http://schemas.microsoft.com/office/powerpoint/2010/main" val="94135794"/>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solidFill>
                  <a:schemeClr val="bg1"/>
                </a:solidFill>
              </a:rPr>
              <a:t>PA State Grant Deadlines</a:t>
            </a:r>
          </a:p>
        </p:txBody>
      </p:sp>
      <p:sp>
        <p:nvSpPr>
          <p:cNvPr id="4" name="Content Placeholder 2"/>
          <p:cNvSpPr>
            <a:spLocks noGrp="1"/>
          </p:cNvSpPr>
          <p:nvPr>
            <p:ph idx="1"/>
          </p:nvPr>
        </p:nvSpPr>
        <p:spPr>
          <a:xfrm>
            <a:off x="457200" y="1646237"/>
            <a:ext cx="8229600" cy="3459163"/>
          </a:xfrm>
        </p:spPr>
        <p:txBody>
          <a:bodyPr>
            <a:normAutofit/>
          </a:bodyPr>
          <a:lstStyle/>
          <a:p>
            <a:pPr>
              <a:lnSpc>
                <a:spcPct val="110000"/>
              </a:lnSpc>
            </a:pPr>
            <a:r>
              <a:rPr lang="en-US" b="1" dirty="0">
                <a:solidFill>
                  <a:srgbClr val="007299"/>
                </a:solidFill>
              </a:rPr>
              <a:t>May 1 – </a:t>
            </a:r>
            <a:r>
              <a:rPr lang="en-US" dirty="0"/>
              <a:t>If you plan to enroll in a degree program or a college transferable program at a junior college or other college or university (excludes community colleges)</a:t>
            </a:r>
          </a:p>
          <a:p>
            <a:pPr>
              <a:lnSpc>
                <a:spcPct val="110000"/>
              </a:lnSpc>
            </a:pPr>
            <a:r>
              <a:rPr lang="en-US" b="1" dirty="0">
                <a:solidFill>
                  <a:srgbClr val="007299"/>
                </a:solidFill>
              </a:rPr>
              <a:t>August 1 – </a:t>
            </a:r>
            <a:r>
              <a:rPr lang="en-US" dirty="0"/>
              <a:t>If you plan to enroll in a community college; a business, trade, or technical school; a hospital school of nursing; or a 2-year program that is not transferable to another institution</a:t>
            </a:r>
          </a:p>
        </p:txBody>
      </p:sp>
      <p:sp>
        <p:nvSpPr>
          <p:cNvPr id="2" name="Slide Number Placeholder 1">
            <a:extLst>
              <a:ext uri="{FF2B5EF4-FFF2-40B4-BE49-F238E27FC236}">
                <a16:creationId xmlns:a16="http://schemas.microsoft.com/office/drawing/2014/main" id="{5468B72F-D246-9B4B-89E1-1F9AC9A5A1E9}"/>
              </a:ext>
            </a:extLst>
          </p:cNvPr>
          <p:cNvSpPr>
            <a:spLocks noGrp="1"/>
          </p:cNvSpPr>
          <p:nvPr>
            <p:ph type="sldNum" sz="quarter" idx="12"/>
          </p:nvPr>
        </p:nvSpPr>
        <p:spPr/>
        <p:txBody>
          <a:bodyPr/>
          <a:lstStyle/>
          <a:p>
            <a:fld id="{3ECAA9F2-51A7-FA4F-B019-4D81CA3B727C}" type="slidenum">
              <a:rPr lang="en-US" smtClean="0"/>
              <a:pPr/>
              <a:t>15</a:t>
            </a:fld>
            <a:endParaRPr lang="en-US" dirty="0"/>
          </a:p>
        </p:txBody>
      </p:sp>
      <p:pic>
        <p:nvPicPr>
          <p:cNvPr id="5" name="Picture 4">
            <a:extLst>
              <a:ext uri="{FF2B5EF4-FFF2-40B4-BE49-F238E27FC236}">
                <a16:creationId xmlns:a16="http://schemas.microsoft.com/office/drawing/2014/main" id="{2B1B49EE-AB6A-2B4B-B7D0-6C8F811F26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78406">
            <a:off x="2712153" y="5381216"/>
            <a:ext cx="5946559" cy="879718"/>
          </a:xfrm>
          <a:prstGeom prst="rect">
            <a:avLst/>
          </a:prstGeom>
        </p:spPr>
      </p:pic>
    </p:spTree>
    <p:extLst>
      <p:ext uri="{BB962C8B-B14F-4D97-AF65-F5344CB8AC3E}">
        <p14:creationId xmlns:p14="http://schemas.microsoft.com/office/powerpoint/2010/main" val="2158978744"/>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304800" y="239740"/>
            <a:ext cx="8610600" cy="1043710"/>
          </a:xfrm>
        </p:spPr>
        <p:txBody>
          <a:bodyPr>
            <a:normAutofit/>
          </a:bodyPr>
          <a:lstStyle/>
          <a:p>
            <a:pPr algn="ctr"/>
            <a:r>
              <a:rPr lang="en-US" dirty="0">
                <a:solidFill>
                  <a:schemeClr val="bg1"/>
                </a:solidFill>
              </a:rPr>
              <a:t>Free Application for Federal Student Aid: FAFSA</a:t>
            </a:r>
          </a:p>
        </p:txBody>
      </p:sp>
      <p:sp>
        <p:nvSpPr>
          <p:cNvPr id="7" name="Rectangle 6"/>
          <p:cNvSpPr/>
          <p:nvPr/>
        </p:nvSpPr>
        <p:spPr>
          <a:xfrm>
            <a:off x="0" y="1295400"/>
            <a:ext cx="9144000" cy="2000548"/>
          </a:xfrm>
          <a:prstGeom prst="rect">
            <a:avLst/>
          </a:prstGeom>
        </p:spPr>
        <p:txBody>
          <a:bodyPr wrap="square">
            <a:spAutoFit/>
          </a:bodyPr>
          <a:lstStyle/>
          <a:p>
            <a:endParaRPr lang="en-US" sz="800" b="1" dirty="0">
              <a:solidFill>
                <a:prstClr val="black"/>
              </a:solidFill>
            </a:endParaRPr>
          </a:p>
          <a:p>
            <a:pPr>
              <a:defRPr/>
            </a:pPr>
            <a:r>
              <a:rPr lang="en-US" sz="2000" u="sng" dirty="0"/>
              <a:t>All</a:t>
            </a:r>
            <a:r>
              <a:rPr lang="en-US" sz="2000" dirty="0"/>
              <a:t> students who wish to be considered for financial aid must complete the form. </a:t>
            </a:r>
          </a:p>
          <a:p>
            <a:pPr>
              <a:defRPr/>
            </a:pPr>
            <a:endParaRPr lang="en-US" sz="800" dirty="0"/>
          </a:p>
          <a:p>
            <a:pPr>
              <a:defRPr/>
            </a:pPr>
            <a:endParaRPr lang="en-US" sz="1400" dirty="0"/>
          </a:p>
          <a:p>
            <a:pPr marL="342900" lvl="0" indent="-342900">
              <a:buFont typeface="Arial" panose="020B0604020202020204" pitchFamily="34" charset="0"/>
              <a:buChar char="•"/>
              <a:defRPr/>
            </a:pPr>
            <a:r>
              <a:rPr lang="en-US" sz="2000" dirty="0">
                <a:solidFill>
                  <a:prstClr val="black"/>
                </a:solidFill>
              </a:rPr>
              <a:t>Complete the correct FAFSA (2023-2024 AY)</a:t>
            </a:r>
          </a:p>
          <a:p>
            <a:pPr marL="342900" lvl="0" indent="-342900">
              <a:buFont typeface="Arial" panose="020B0604020202020204" pitchFamily="34" charset="0"/>
              <a:buChar char="•"/>
              <a:defRPr/>
            </a:pPr>
            <a:r>
              <a:rPr lang="en-US" sz="2000" dirty="0">
                <a:solidFill>
                  <a:prstClr val="black"/>
                </a:solidFill>
              </a:rPr>
              <a:t>Can start FAFSA and save to complete at a later time</a:t>
            </a:r>
          </a:p>
          <a:p>
            <a:pPr marL="342900" lvl="0" indent="-342900">
              <a:buFont typeface="Arial" panose="020B0604020202020204" pitchFamily="34" charset="0"/>
              <a:buChar char="•"/>
              <a:defRPr/>
            </a:pPr>
            <a:r>
              <a:rPr lang="en-US" sz="2000" dirty="0">
                <a:solidFill>
                  <a:prstClr val="black"/>
                </a:solidFill>
              </a:rPr>
              <a:t>File as early as October 1 of student’s senior year in high school(this year delayed)</a:t>
            </a:r>
            <a:endParaRPr lang="en-US" sz="1400" dirty="0">
              <a:solidFill>
                <a:prstClr val="black"/>
              </a:solidFill>
            </a:endParaRPr>
          </a:p>
          <a:p>
            <a:pPr>
              <a:defRPr/>
            </a:pPr>
            <a:endParaRPr lang="en-US" sz="1400" dirty="0"/>
          </a:p>
        </p:txBody>
      </p:sp>
      <p:graphicFrame>
        <p:nvGraphicFramePr>
          <p:cNvPr id="8" name="Table 7"/>
          <p:cNvGraphicFramePr>
            <a:graphicFrameLocks noGrp="1"/>
          </p:cNvGraphicFramePr>
          <p:nvPr>
            <p:extLst>
              <p:ext uri="{D42A27DB-BD31-4B8C-83A1-F6EECF244321}">
                <p14:modId xmlns:p14="http://schemas.microsoft.com/office/powerpoint/2010/main" val="1401245365"/>
              </p:ext>
            </p:extLst>
          </p:nvPr>
        </p:nvGraphicFramePr>
        <p:xfrm>
          <a:off x="114300" y="3200400"/>
          <a:ext cx="8915400" cy="3457077"/>
        </p:xfrm>
        <a:graphic>
          <a:graphicData uri="http://schemas.openxmlformats.org/drawingml/2006/table">
            <a:tbl>
              <a:tblPr firstRow="1" bandRow="1"/>
              <a:tblGrid>
                <a:gridCol w="3454400">
                  <a:extLst>
                    <a:ext uri="{9D8B030D-6E8A-4147-A177-3AD203B41FA5}">
                      <a16:colId xmlns:a16="http://schemas.microsoft.com/office/drawing/2014/main" val="20000"/>
                    </a:ext>
                  </a:extLst>
                </a:gridCol>
                <a:gridCol w="3200867">
                  <a:extLst>
                    <a:ext uri="{9D8B030D-6E8A-4147-A177-3AD203B41FA5}">
                      <a16:colId xmlns:a16="http://schemas.microsoft.com/office/drawing/2014/main" val="20001"/>
                    </a:ext>
                  </a:extLst>
                </a:gridCol>
                <a:gridCol w="2260133">
                  <a:extLst>
                    <a:ext uri="{9D8B030D-6E8A-4147-A177-3AD203B41FA5}">
                      <a16:colId xmlns:a16="http://schemas.microsoft.com/office/drawing/2014/main" val="20002"/>
                    </a:ext>
                  </a:extLst>
                </a:gridCol>
              </a:tblGrid>
              <a:tr h="834721">
                <a:tc>
                  <a:txBody>
                    <a:bodyPr/>
                    <a:lstStyle>
                      <a:lvl1pPr marL="0" algn="l" defTabSz="914400" rtl="0" eaLnBrk="1" latinLnBrk="0" hangingPunct="1">
                        <a:defRPr sz="1800" b="1" kern="1200">
                          <a:solidFill>
                            <a:schemeClr val="lt1"/>
                          </a:solidFill>
                          <a:latin typeface="Open Sans" panose="020B0604020202020204"/>
                        </a:defRPr>
                      </a:lvl1pPr>
                      <a:lvl2pPr marL="457200" algn="l" defTabSz="914400" rtl="0" eaLnBrk="1" latinLnBrk="0" hangingPunct="1">
                        <a:defRPr sz="1800" b="1" kern="1200">
                          <a:solidFill>
                            <a:schemeClr val="lt1"/>
                          </a:solidFill>
                          <a:latin typeface="Open Sans" panose="020B0604020202020204"/>
                        </a:defRPr>
                      </a:lvl2pPr>
                      <a:lvl3pPr marL="914400" algn="l" defTabSz="914400" rtl="0" eaLnBrk="1" latinLnBrk="0" hangingPunct="1">
                        <a:defRPr sz="1800" b="1" kern="1200">
                          <a:solidFill>
                            <a:schemeClr val="lt1"/>
                          </a:solidFill>
                          <a:latin typeface="Open Sans" panose="020B0604020202020204"/>
                        </a:defRPr>
                      </a:lvl3pPr>
                      <a:lvl4pPr marL="1371600" algn="l" defTabSz="914400" rtl="0" eaLnBrk="1" latinLnBrk="0" hangingPunct="1">
                        <a:defRPr sz="1800" b="1" kern="1200">
                          <a:solidFill>
                            <a:schemeClr val="lt1"/>
                          </a:solidFill>
                          <a:latin typeface="Open Sans" panose="020B0604020202020204"/>
                        </a:defRPr>
                      </a:lvl4pPr>
                      <a:lvl5pPr marL="1828800" algn="l" defTabSz="914400" rtl="0" eaLnBrk="1" latinLnBrk="0" hangingPunct="1">
                        <a:defRPr sz="1800" b="1" kern="1200">
                          <a:solidFill>
                            <a:schemeClr val="lt1"/>
                          </a:solidFill>
                          <a:latin typeface="Open Sans" panose="020B0604020202020204"/>
                        </a:defRPr>
                      </a:lvl5pPr>
                      <a:lvl6pPr marL="2286000" algn="l" defTabSz="914400" rtl="0" eaLnBrk="1" latinLnBrk="0" hangingPunct="1">
                        <a:defRPr sz="1800" b="1" kern="1200">
                          <a:solidFill>
                            <a:schemeClr val="lt1"/>
                          </a:solidFill>
                          <a:latin typeface="Open Sans" panose="020B0604020202020204"/>
                        </a:defRPr>
                      </a:lvl6pPr>
                      <a:lvl7pPr marL="2743200" algn="l" defTabSz="914400" rtl="0" eaLnBrk="1" latinLnBrk="0" hangingPunct="1">
                        <a:defRPr sz="1800" b="1" kern="1200">
                          <a:solidFill>
                            <a:schemeClr val="lt1"/>
                          </a:solidFill>
                          <a:latin typeface="Open Sans" panose="020B0604020202020204"/>
                        </a:defRPr>
                      </a:lvl7pPr>
                      <a:lvl8pPr marL="3200400" algn="l" defTabSz="914400" rtl="0" eaLnBrk="1" latinLnBrk="0" hangingPunct="1">
                        <a:defRPr sz="1800" b="1" kern="1200">
                          <a:solidFill>
                            <a:schemeClr val="lt1"/>
                          </a:solidFill>
                          <a:latin typeface="Open Sans" panose="020B0604020202020204"/>
                        </a:defRPr>
                      </a:lvl8pPr>
                      <a:lvl9pPr marL="3657600" algn="l" defTabSz="914400" rtl="0" eaLnBrk="1" latinLnBrk="0" hangingPunct="1">
                        <a:defRPr sz="1800" b="1" kern="1200">
                          <a:solidFill>
                            <a:schemeClr val="lt1"/>
                          </a:solidFill>
                          <a:latin typeface="Open Sans" panose="020B0604020202020204"/>
                        </a:defRPr>
                      </a:lvl9pPr>
                    </a:lstStyle>
                    <a:p>
                      <a:pPr algn="ctr"/>
                      <a:r>
                        <a:rPr lang="en-US" sz="2100" dirty="0"/>
                        <a:t>Plan</a:t>
                      </a:r>
                      <a:r>
                        <a:rPr lang="en-US" sz="2100" baseline="0" dirty="0"/>
                        <a:t> to Attend </a:t>
                      </a:r>
                      <a:br>
                        <a:rPr lang="en-US" sz="2100" baseline="0" dirty="0"/>
                      </a:br>
                      <a:r>
                        <a:rPr lang="en-US" sz="2100" baseline="0" dirty="0"/>
                        <a:t>College From</a:t>
                      </a:r>
                      <a:endParaRPr lang="en-US" sz="2100" dirty="0">
                        <a:solidFill>
                          <a:srgbClr val="FFFFFF"/>
                        </a:solidFill>
                        <a:latin typeface="Arial"/>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7DAC">
                        <a:lumMod val="75000"/>
                      </a:srgbClr>
                    </a:solidFill>
                  </a:tcPr>
                </a:tc>
                <a:tc>
                  <a:txBody>
                    <a:bodyPr/>
                    <a:lstStyle>
                      <a:lvl1pPr marL="0" algn="l" defTabSz="914400" rtl="0" eaLnBrk="1" latinLnBrk="0" hangingPunct="1">
                        <a:defRPr sz="1800" b="1" kern="1200">
                          <a:solidFill>
                            <a:schemeClr val="lt1"/>
                          </a:solidFill>
                          <a:latin typeface="Open Sans" panose="020B0604020202020204"/>
                        </a:defRPr>
                      </a:lvl1pPr>
                      <a:lvl2pPr marL="457200" algn="l" defTabSz="914400" rtl="0" eaLnBrk="1" latinLnBrk="0" hangingPunct="1">
                        <a:defRPr sz="1800" b="1" kern="1200">
                          <a:solidFill>
                            <a:schemeClr val="lt1"/>
                          </a:solidFill>
                          <a:latin typeface="Open Sans" panose="020B0604020202020204"/>
                        </a:defRPr>
                      </a:lvl2pPr>
                      <a:lvl3pPr marL="914400" algn="l" defTabSz="914400" rtl="0" eaLnBrk="1" latinLnBrk="0" hangingPunct="1">
                        <a:defRPr sz="1800" b="1" kern="1200">
                          <a:solidFill>
                            <a:schemeClr val="lt1"/>
                          </a:solidFill>
                          <a:latin typeface="Open Sans" panose="020B0604020202020204"/>
                        </a:defRPr>
                      </a:lvl3pPr>
                      <a:lvl4pPr marL="1371600" algn="l" defTabSz="914400" rtl="0" eaLnBrk="1" latinLnBrk="0" hangingPunct="1">
                        <a:defRPr sz="1800" b="1" kern="1200">
                          <a:solidFill>
                            <a:schemeClr val="lt1"/>
                          </a:solidFill>
                          <a:latin typeface="Open Sans" panose="020B0604020202020204"/>
                        </a:defRPr>
                      </a:lvl4pPr>
                      <a:lvl5pPr marL="1828800" algn="l" defTabSz="914400" rtl="0" eaLnBrk="1" latinLnBrk="0" hangingPunct="1">
                        <a:defRPr sz="1800" b="1" kern="1200">
                          <a:solidFill>
                            <a:schemeClr val="lt1"/>
                          </a:solidFill>
                          <a:latin typeface="Open Sans" panose="020B0604020202020204"/>
                        </a:defRPr>
                      </a:lvl5pPr>
                      <a:lvl6pPr marL="2286000" algn="l" defTabSz="914400" rtl="0" eaLnBrk="1" latinLnBrk="0" hangingPunct="1">
                        <a:defRPr sz="1800" b="1" kern="1200">
                          <a:solidFill>
                            <a:schemeClr val="lt1"/>
                          </a:solidFill>
                          <a:latin typeface="Open Sans" panose="020B0604020202020204"/>
                        </a:defRPr>
                      </a:lvl6pPr>
                      <a:lvl7pPr marL="2743200" algn="l" defTabSz="914400" rtl="0" eaLnBrk="1" latinLnBrk="0" hangingPunct="1">
                        <a:defRPr sz="1800" b="1" kern="1200">
                          <a:solidFill>
                            <a:schemeClr val="lt1"/>
                          </a:solidFill>
                          <a:latin typeface="Open Sans" panose="020B0604020202020204"/>
                        </a:defRPr>
                      </a:lvl7pPr>
                      <a:lvl8pPr marL="3200400" algn="l" defTabSz="914400" rtl="0" eaLnBrk="1" latinLnBrk="0" hangingPunct="1">
                        <a:defRPr sz="1800" b="1" kern="1200">
                          <a:solidFill>
                            <a:schemeClr val="lt1"/>
                          </a:solidFill>
                          <a:latin typeface="Open Sans" panose="020B0604020202020204"/>
                        </a:defRPr>
                      </a:lvl8pPr>
                      <a:lvl9pPr marL="3657600" algn="l" defTabSz="914400" rtl="0" eaLnBrk="1" latinLnBrk="0" hangingPunct="1">
                        <a:defRPr sz="1800" b="1" kern="1200">
                          <a:solidFill>
                            <a:schemeClr val="lt1"/>
                          </a:solidFill>
                          <a:latin typeface="Open Sans" panose="020B0604020202020204"/>
                        </a:defRPr>
                      </a:lvl9pPr>
                    </a:lstStyle>
                    <a:p>
                      <a:pPr algn="ctr"/>
                      <a:r>
                        <a:rPr lang="en-US" sz="2100" dirty="0"/>
                        <a:t>Submit</a:t>
                      </a:r>
                      <a:r>
                        <a:rPr lang="en-US" sz="2100" baseline="0" dirty="0"/>
                        <a:t> the </a:t>
                      </a:r>
                      <a:br>
                        <a:rPr lang="en-US" sz="2100" baseline="0" dirty="0"/>
                      </a:br>
                      <a:r>
                        <a:rPr lang="en-US" sz="2100" baseline="0" dirty="0"/>
                        <a:t>FAFSA From</a:t>
                      </a:r>
                      <a:endParaRPr lang="en-US" sz="2100" dirty="0">
                        <a:solidFill>
                          <a:srgbClr val="FFFFFF"/>
                        </a:solidFill>
                        <a:latin typeface="Arial"/>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7DAC">
                        <a:lumMod val="75000"/>
                      </a:srgbClr>
                    </a:solidFill>
                  </a:tcPr>
                </a:tc>
                <a:tc>
                  <a:txBody>
                    <a:bodyPr/>
                    <a:lstStyle>
                      <a:lvl1pPr marL="0" algn="l" defTabSz="914400" rtl="0" eaLnBrk="1" latinLnBrk="0" hangingPunct="1">
                        <a:defRPr sz="1800" b="1" kern="1200">
                          <a:solidFill>
                            <a:schemeClr val="lt1"/>
                          </a:solidFill>
                          <a:latin typeface="Open Sans" panose="020B0604020202020204"/>
                        </a:defRPr>
                      </a:lvl1pPr>
                      <a:lvl2pPr marL="457200" algn="l" defTabSz="914400" rtl="0" eaLnBrk="1" latinLnBrk="0" hangingPunct="1">
                        <a:defRPr sz="1800" b="1" kern="1200">
                          <a:solidFill>
                            <a:schemeClr val="lt1"/>
                          </a:solidFill>
                          <a:latin typeface="Open Sans" panose="020B0604020202020204"/>
                        </a:defRPr>
                      </a:lvl2pPr>
                      <a:lvl3pPr marL="914400" algn="l" defTabSz="914400" rtl="0" eaLnBrk="1" latinLnBrk="0" hangingPunct="1">
                        <a:defRPr sz="1800" b="1" kern="1200">
                          <a:solidFill>
                            <a:schemeClr val="lt1"/>
                          </a:solidFill>
                          <a:latin typeface="Open Sans" panose="020B0604020202020204"/>
                        </a:defRPr>
                      </a:lvl3pPr>
                      <a:lvl4pPr marL="1371600" algn="l" defTabSz="914400" rtl="0" eaLnBrk="1" latinLnBrk="0" hangingPunct="1">
                        <a:defRPr sz="1800" b="1" kern="1200">
                          <a:solidFill>
                            <a:schemeClr val="lt1"/>
                          </a:solidFill>
                          <a:latin typeface="Open Sans" panose="020B0604020202020204"/>
                        </a:defRPr>
                      </a:lvl4pPr>
                      <a:lvl5pPr marL="1828800" algn="l" defTabSz="914400" rtl="0" eaLnBrk="1" latinLnBrk="0" hangingPunct="1">
                        <a:defRPr sz="1800" b="1" kern="1200">
                          <a:solidFill>
                            <a:schemeClr val="lt1"/>
                          </a:solidFill>
                          <a:latin typeface="Open Sans" panose="020B0604020202020204"/>
                        </a:defRPr>
                      </a:lvl5pPr>
                      <a:lvl6pPr marL="2286000" algn="l" defTabSz="914400" rtl="0" eaLnBrk="1" latinLnBrk="0" hangingPunct="1">
                        <a:defRPr sz="1800" b="1" kern="1200">
                          <a:solidFill>
                            <a:schemeClr val="lt1"/>
                          </a:solidFill>
                          <a:latin typeface="Open Sans" panose="020B0604020202020204"/>
                        </a:defRPr>
                      </a:lvl6pPr>
                      <a:lvl7pPr marL="2743200" algn="l" defTabSz="914400" rtl="0" eaLnBrk="1" latinLnBrk="0" hangingPunct="1">
                        <a:defRPr sz="1800" b="1" kern="1200">
                          <a:solidFill>
                            <a:schemeClr val="lt1"/>
                          </a:solidFill>
                          <a:latin typeface="Open Sans" panose="020B0604020202020204"/>
                        </a:defRPr>
                      </a:lvl7pPr>
                      <a:lvl8pPr marL="3200400" algn="l" defTabSz="914400" rtl="0" eaLnBrk="1" latinLnBrk="0" hangingPunct="1">
                        <a:defRPr sz="1800" b="1" kern="1200">
                          <a:solidFill>
                            <a:schemeClr val="lt1"/>
                          </a:solidFill>
                          <a:latin typeface="Open Sans" panose="020B0604020202020204"/>
                        </a:defRPr>
                      </a:lvl8pPr>
                      <a:lvl9pPr marL="3657600" algn="l" defTabSz="914400" rtl="0" eaLnBrk="1" latinLnBrk="0" hangingPunct="1">
                        <a:defRPr sz="1800" b="1" kern="1200">
                          <a:solidFill>
                            <a:schemeClr val="lt1"/>
                          </a:solidFill>
                          <a:latin typeface="Open Sans" panose="020B0604020202020204"/>
                        </a:defRPr>
                      </a:lvl9pPr>
                    </a:lstStyle>
                    <a:p>
                      <a:pPr algn="ctr"/>
                      <a:r>
                        <a:rPr lang="en-US" sz="2100" dirty="0"/>
                        <a:t>Using Tax </a:t>
                      </a:r>
                      <a:br>
                        <a:rPr lang="en-US" sz="2100" dirty="0"/>
                      </a:br>
                      <a:r>
                        <a:rPr lang="en-US" sz="2100" dirty="0"/>
                        <a:t>Information</a:t>
                      </a:r>
                      <a:r>
                        <a:rPr lang="en-US" sz="2100" baseline="0" dirty="0"/>
                        <a:t> From</a:t>
                      </a:r>
                      <a:endParaRPr lang="en-US" sz="2100" dirty="0">
                        <a:solidFill>
                          <a:srgbClr val="FFFFFF"/>
                        </a:solidFill>
                        <a:latin typeface="Arial"/>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7DAC">
                        <a:lumMod val="75000"/>
                      </a:srgbClr>
                    </a:solidFill>
                  </a:tcPr>
                </a:tc>
                <a:extLst>
                  <a:ext uri="{0D108BD9-81ED-4DB2-BD59-A6C34878D82A}">
                    <a16:rowId xmlns:a16="http://schemas.microsoft.com/office/drawing/2014/main" val="10000"/>
                  </a:ext>
                </a:extLst>
              </a:tr>
              <a:tr h="801839">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algn="ctr"/>
                      <a:r>
                        <a:rPr lang="en-US" sz="1900" dirty="0">
                          <a:solidFill>
                            <a:schemeClr val="tx1">
                              <a:lumMod val="75000"/>
                              <a:lumOff val="25000"/>
                            </a:schemeClr>
                          </a:solidFill>
                        </a:rPr>
                        <a:t>Jul 1, 2023 - Jun 30, 2024</a:t>
                      </a:r>
                      <a:endParaRPr lang="en-US" sz="1900" dirty="0">
                        <a:solidFill>
                          <a:schemeClr val="tx1">
                            <a:lumMod val="75000"/>
                            <a:lumOff val="25000"/>
                          </a:schemeClr>
                        </a:solidFill>
                        <a:latin typeface="Arial"/>
                        <a:cs typeface="Arial"/>
                      </a:endParaRPr>
                    </a:p>
                  </a:txBody>
                  <a:tcPr marL="121920" marR="12192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40000"/>
                      </a:srgbClr>
                    </a:solidFill>
                  </a:tcPr>
                </a:tc>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algn="ctr"/>
                      <a:r>
                        <a:rPr lang="en-US" sz="1900" dirty="0">
                          <a:solidFill>
                            <a:schemeClr val="tx1">
                              <a:lumMod val="75000"/>
                              <a:lumOff val="25000"/>
                            </a:schemeClr>
                          </a:solidFill>
                        </a:rPr>
                        <a:t>Oct 1, 2022 - Jun 30, 2024</a:t>
                      </a:r>
                      <a:endParaRPr lang="en-US" sz="1900" b="0" dirty="0">
                        <a:solidFill>
                          <a:schemeClr val="tx1">
                            <a:lumMod val="75000"/>
                            <a:lumOff val="25000"/>
                          </a:schemeClr>
                        </a:solidFill>
                        <a:latin typeface="Arial"/>
                        <a:cs typeface="Arial"/>
                      </a:endParaRPr>
                    </a:p>
                  </a:txBody>
                  <a:tcPr marL="121920" marR="12192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40000"/>
                      </a:srgbClr>
                    </a:solidFill>
                  </a:tcPr>
                </a:tc>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algn="ctr"/>
                      <a:r>
                        <a:rPr lang="en-US" sz="1900" dirty="0">
                          <a:solidFill>
                            <a:schemeClr val="tx1">
                              <a:lumMod val="75000"/>
                              <a:lumOff val="25000"/>
                            </a:schemeClr>
                          </a:solidFill>
                        </a:rPr>
                        <a:t>2021</a:t>
                      </a:r>
                      <a:endParaRPr lang="en-US" sz="1900" dirty="0">
                        <a:solidFill>
                          <a:schemeClr val="tx1">
                            <a:lumMod val="75000"/>
                            <a:lumOff val="25000"/>
                          </a:schemeClr>
                        </a:solidFill>
                        <a:latin typeface="Arial"/>
                        <a:cs typeface="Arial"/>
                      </a:endParaRPr>
                    </a:p>
                  </a:txBody>
                  <a:tcPr marL="121920" marR="12192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40000"/>
                      </a:srgbClr>
                    </a:solidFill>
                  </a:tcPr>
                </a:tc>
                <a:extLst>
                  <a:ext uri="{0D108BD9-81ED-4DB2-BD59-A6C34878D82A}">
                    <a16:rowId xmlns:a16="http://schemas.microsoft.com/office/drawing/2014/main" val="10001"/>
                  </a:ext>
                </a:extLst>
              </a:tr>
              <a:tr h="801839">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algn="ctr"/>
                      <a:r>
                        <a:rPr lang="en-US" sz="1900" b="1" i="0" dirty="0">
                          <a:solidFill>
                            <a:schemeClr val="tx1">
                              <a:lumMod val="75000"/>
                              <a:lumOff val="25000"/>
                            </a:schemeClr>
                          </a:solidFill>
                        </a:rPr>
                        <a:t>Jul 1, 2024 - Jun 30, 2025</a:t>
                      </a:r>
                      <a:endParaRPr lang="en-US" sz="1900" b="1" i="0" dirty="0">
                        <a:solidFill>
                          <a:schemeClr val="tx1">
                            <a:lumMod val="75000"/>
                            <a:lumOff val="25000"/>
                          </a:schemeClr>
                        </a:solidFill>
                        <a:latin typeface="+mn-lt"/>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20000"/>
                      </a:srgbClr>
                    </a:solidFill>
                  </a:tcPr>
                </a:tc>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i="0" dirty="0">
                          <a:solidFill>
                            <a:schemeClr val="tx1">
                              <a:lumMod val="75000"/>
                              <a:lumOff val="25000"/>
                            </a:schemeClr>
                          </a:solidFill>
                        </a:rPr>
                        <a:t>Dec 2023 - Jun 30, 2025</a:t>
                      </a:r>
                      <a:endParaRPr lang="en-US" sz="1900" b="1" i="0" dirty="0">
                        <a:solidFill>
                          <a:schemeClr val="tx1">
                            <a:lumMod val="75000"/>
                            <a:lumOff val="25000"/>
                          </a:schemeClr>
                        </a:solidFill>
                        <a:latin typeface="+mn-lt"/>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20000"/>
                      </a:srgbClr>
                    </a:solidFill>
                  </a:tcPr>
                </a:tc>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algn="ctr"/>
                      <a:r>
                        <a:rPr lang="en-US" sz="1900" b="1" i="0" dirty="0">
                          <a:solidFill>
                            <a:schemeClr val="tx1">
                              <a:lumMod val="75000"/>
                              <a:lumOff val="25000"/>
                            </a:schemeClr>
                          </a:solidFill>
                        </a:rPr>
                        <a:t>2022</a:t>
                      </a:r>
                      <a:endParaRPr lang="en-US" sz="1900" b="1" i="0" dirty="0">
                        <a:solidFill>
                          <a:schemeClr val="tx1">
                            <a:lumMod val="75000"/>
                            <a:lumOff val="25000"/>
                          </a:schemeClr>
                        </a:solidFill>
                        <a:latin typeface="Arial"/>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20000"/>
                      </a:srgbClr>
                    </a:solidFill>
                  </a:tcPr>
                </a:tc>
                <a:extLst>
                  <a:ext uri="{0D108BD9-81ED-4DB2-BD59-A6C34878D82A}">
                    <a16:rowId xmlns:a16="http://schemas.microsoft.com/office/drawing/2014/main" val="10002"/>
                  </a:ext>
                </a:extLst>
              </a:tr>
              <a:tr h="801839">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tx1">
                              <a:lumMod val="75000"/>
                              <a:lumOff val="25000"/>
                            </a:schemeClr>
                          </a:solidFill>
                        </a:rPr>
                        <a:t>Jul 1, 2025- Jun 30, 2026</a:t>
                      </a:r>
                      <a:endParaRPr lang="en-US" sz="1900" dirty="0">
                        <a:solidFill>
                          <a:schemeClr val="tx1">
                            <a:lumMod val="75000"/>
                            <a:lumOff val="25000"/>
                          </a:schemeClr>
                        </a:solidFill>
                        <a:latin typeface="+mn-lt"/>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40000"/>
                      </a:srgbClr>
                    </a:solidFill>
                  </a:tcPr>
                </a:tc>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tx1">
                              <a:lumMod val="75000"/>
                              <a:lumOff val="25000"/>
                            </a:schemeClr>
                          </a:solidFill>
                        </a:rPr>
                        <a:t>Oct 1, 2024 - Jun 30, 2026</a:t>
                      </a:r>
                      <a:endParaRPr lang="en-US" sz="1900" b="0" dirty="0">
                        <a:solidFill>
                          <a:schemeClr val="tx1">
                            <a:lumMod val="75000"/>
                            <a:lumOff val="25000"/>
                          </a:schemeClr>
                        </a:solidFill>
                        <a:latin typeface="+mn-lt"/>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40000"/>
                      </a:srgbClr>
                    </a:solidFill>
                  </a:tcPr>
                </a:tc>
                <a:tc>
                  <a:txBody>
                    <a:bodyPr/>
                    <a:lstStyle>
                      <a:lvl1pPr marL="0" algn="l" defTabSz="914400" rtl="0" eaLnBrk="1" latinLnBrk="0" hangingPunct="1">
                        <a:defRPr sz="1800" kern="1200">
                          <a:solidFill>
                            <a:schemeClr val="dk1"/>
                          </a:solidFill>
                          <a:latin typeface="Open Sans" panose="020B0604020202020204"/>
                        </a:defRPr>
                      </a:lvl1pPr>
                      <a:lvl2pPr marL="457200" algn="l" defTabSz="914400" rtl="0" eaLnBrk="1" latinLnBrk="0" hangingPunct="1">
                        <a:defRPr sz="1800" kern="1200">
                          <a:solidFill>
                            <a:schemeClr val="dk1"/>
                          </a:solidFill>
                          <a:latin typeface="Open Sans" panose="020B0604020202020204"/>
                        </a:defRPr>
                      </a:lvl2pPr>
                      <a:lvl3pPr marL="914400" algn="l" defTabSz="914400" rtl="0" eaLnBrk="1" latinLnBrk="0" hangingPunct="1">
                        <a:defRPr sz="1800" kern="1200">
                          <a:solidFill>
                            <a:schemeClr val="dk1"/>
                          </a:solidFill>
                          <a:latin typeface="Open Sans" panose="020B0604020202020204"/>
                        </a:defRPr>
                      </a:lvl3pPr>
                      <a:lvl4pPr marL="1371600" algn="l" defTabSz="914400" rtl="0" eaLnBrk="1" latinLnBrk="0" hangingPunct="1">
                        <a:defRPr sz="1800" kern="1200">
                          <a:solidFill>
                            <a:schemeClr val="dk1"/>
                          </a:solidFill>
                          <a:latin typeface="Open Sans" panose="020B0604020202020204"/>
                        </a:defRPr>
                      </a:lvl4pPr>
                      <a:lvl5pPr marL="1828800" algn="l" defTabSz="914400" rtl="0" eaLnBrk="1" latinLnBrk="0" hangingPunct="1">
                        <a:defRPr sz="1800" kern="1200">
                          <a:solidFill>
                            <a:schemeClr val="dk1"/>
                          </a:solidFill>
                          <a:latin typeface="Open Sans" panose="020B0604020202020204"/>
                        </a:defRPr>
                      </a:lvl5pPr>
                      <a:lvl6pPr marL="2286000" algn="l" defTabSz="914400" rtl="0" eaLnBrk="1" latinLnBrk="0" hangingPunct="1">
                        <a:defRPr sz="1800" kern="1200">
                          <a:solidFill>
                            <a:schemeClr val="dk1"/>
                          </a:solidFill>
                          <a:latin typeface="Open Sans" panose="020B0604020202020204"/>
                        </a:defRPr>
                      </a:lvl6pPr>
                      <a:lvl7pPr marL="2743200" algn="l" defTabSz="914400" rtl="0" eaLnBrk="1" latinLnBrk="0" hangingPunct="1">
                        <a:defRPr sz="1800" kern="1200">
                          <a:solidFill>
                            <a:schemeClr val="dk1"/>
                          </a:solidFill>
                          <a:latin typeface="Open Sans" panose="020B0604020202020204"/>
                        </a:defRPr>
                      </a:lvl7pPr>
                      <a:lvl8pPr marL="3200400" algn="l" defTabSz="914400" rtl="0" eaLnBrk="1" latinLnBrk="0" hangingPunct="1">
                        <a:defRPr sz="1800" kern="1200">
                          <a:solidFill>
                            <a:schemeClr val="dk1"/>
                          </a:solidFill>
                          <a:latin typeface="Open Sans" panose="020B0604020202020204"/>
                        </a:defRPr>
                      </a:lvl8pPr>
                      <a:lvl9pPr marL="3657600" algn="l" defTabSz="914400" rtl="0" eaLnBrk="1" latinLnBrk="0" hangingPunct="1">
                        <a:defRPr sz="1800" kern="1200">
                          <a:solidFill>
                            <a:schemeClr val="dk1"/>
                          </a:solidFill>
                          <a:latin typeface="Open Sans" panose="020B0604020202020204"/>
                        </a:defRPr>
                      </a:lvl9pPr>
                    </a:lstStyle>
                    <a:p>
                      <a:pPr algn="ctr"/>
                      <a:r>
                        <a:rPr lang="en-US" sz="1900" dirty="0">
                          <a:solidFill>
                            <a:schemeClr val="tx1">
                              <a:lumMod val="75000"/>
                              <a:lumOff val="25000"/>
                            </a:schemeClr>
                          </a:solidFill>
                        </a:rPr>
                        <a:t>2023</a:t>
                      </a:r>
                      <a:endParaRPr lang="en-US" sz="1900" dirty="0">
                        <a:solidFill>
                          <a:schemeClr val="tx1">
                            <a:lumMod val="75000"/>
                            <a:lumOff val="25000"/>
                          </a:schemeClr>
                        </a:solidFill>
                        <a:latin typeface="Arial"/>
                        <a:cs typeface="Arial"/>
                      </a:endParaRPr>
                    </a:p>
                  </a:txBody>
                  <a:tcPr marL="121920" marR="12192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7DAC">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98483113"/>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E30F-8EB6-9547-B721-2F904E0DFE9E}"/>
              </a:ext>
            </a:extLst>
          </p:cNvPr>
          <p:cNvSpPr>
            <a:spLocks noGrp="1"/>
          </p:cNvSpPr>
          <p:nvPr>
            <p:ph type="title"/>
          </p:nvPr>
        </p:nvSpPr>
        <p:spPr>
          <a:prstGeom prst="rect">
            <a:avLst/>
          </a:prstGeom>
        </p:spPr>
        <p:txBody>
          <a:bodyPr>
            <a:normAutofit/>
          </a:bodyPr>
          <a:lstStyle/>
          <a:p>
            <a:r>
              <a:rPr lang="en-US" sz="3300" dirty="0"/>
              <a:t>Create Your FSA ID Accounts</a:t>
            </a:r>
          </a:p>
        </p:txBody>
      </p:sp>
      <p:sp>
        <p:nvSpPr>
          <p:cNvPr id="4" name="Slide Number Placeholder 3">
            <a:extLst>
              <a:ext uri="{FF2B5EF4-FFF2-40B4-BE49-F238E27FC236}">
                <a16:creationId xmlns:a16="http://schemas.microsoft.com/office/drawing/2014/main" id="{B8743489-096A-7348-A148-A5D2905F8C1B}"/>
              </a:ext>
            </a:extLst>
          </p:cNvPr>
          <p:cNvSpPr>
            <a:spLocks noGrp="1"/>
          </p:cNvSpPr>
          <p:nvPr>
            <p:ph type="sldNum" sz="quarter" idx="12"/>
          </p:nvPr>
        </p:nvSpPr>
        <p:spPr/>
        <p:txBody>
          <a:bodyPr/>
          <a:lstStyle/>
          <a:p>
            <a:fld id="{3ECAA9F2-51A7-FA4F-B019-4D81CA3B727C}" type="slidenum">
              <a:rPr lang="en-US" smtClean="0"/>
              <a:pPr/>
              <a:t>17</a:t>
            </a:fld>
            <a:endParaRPr lang="en-US" dirty="0"/>
          </a:p>
        </p:txBody>
      </p:sp>
      <p:sp>
        <p:nvSpPr>
          <p:cNvPr id="3" name="Content Placeholder 2">
            <a:extLst>
              <a:ext uri="{FF2B5EF4-FFF2-40B4-BE49-F238E27FC236}">
                <a16:creationId xmlns:a16="http://schemas.microsoft.com/office/drawing/2014/main" id="{85A2A927-BFE3-2D44-96B4-F984A655F703}"/>
              </a:ext>
            </a:extLst>
          </p:cNvPr>
          <p:cNvSpPr>
            <a:spLocks noGrp="1"/>
          </p:cNvSpPr>
          <p:nvPr>
            <p:ph idx="1"/>
          </p:nvPr>
        </p:nvSpPr>
        <p:spPr>
          <a:xfrm>
            <a:off x="457200" y="1646237"/>
            <a:ext cx="5562600" cy="4906963"/>
          </a:xfrm>
          <a:prstGeom prst="rect">
            <a:avLst/>
          </a:prstGeom>
        </p:spPr>
        <p:txBody>
          <a:bodyPr>
            <a:normAutofit fontScale="92500" lnSpcReduction="10000"/>
          </a:bodyPr>
          <a:lstStyle/>
          <a:p>
            <a:pPr>
              <a:lnSpc>
                <a:spcPct val="120000"/>
              </a:lnSpc>
              <a:buClr>
                <a:srgbClr val="00C4D7"/>
              </a:buClr>
            </a:pPr>
            <a:r>
              <a:rPr lang="en-US" dirty="0"/>
              <a:t>The student applying for aid and all contributors providing information on the FAFSA need to create an FSA ID at </a:t>
            </a:r>
            <a:r>
              <a:rPr lang="en-US" b="1" dirty="0">
                <a:hlinkClick r:id="rId3"/>
              </a:rPr>
              <a:t>studentaid.gov/fsa-id</a:t>
            </a:r>
            <a:r>
              <a:rPr lang="en-US" dirty="0"/>
              <a:t>.</a:t>
            </a:r>
          </a:p>
          <a:p>
            <a:pPr>
              <a:lnSpc>
                <a:spcPct val="120000"/>
              </a:lnSpc>
              <a:buClr>
                <a:srgbClr val="00C4D7"/>
              </a:buClr>
            </a:pPr>
            <a:r>
              <a:rPr lang="en-US" dirty="0"/>
              <a:t>Create 4 days prior to completing the FAFSA.</a:t>
            </a:r>
          </a:p>
          <a:p>
            <a:pPr>
              <a:lnSpc>
                <a:spcPct val="120000"/>
              </a:lnSpc>
              <a:buClr>
                <a:srgbClr val="00C4D7"/>
              </a:buClr>
            </a:pPr>
            <a:r>
              <a:rPr lang="en-US" dirty="0"/>
              <a:t>Legal signature for student and contributors.</a:t>
            </a:r>
          </a:p>
          <a:p>
            <a:pPr>
              <a:lnSpc>
                <a:spcPct val="120000"/>
              </a:lnSpc>
              <a:buClr>
                <a:srgbClr val="00C4D7"/>
              </a:buClr>
            </a:pPr>
            <a:r>
              <a:rPr lang="en-US" b="0" i="0" u="none" strike="noStrike" baseline="0" dirty="0"/>
              <a:t>Users without an SSN will be able to acquire an FSA ID.</a:t>
            </a:r>
          </a:p>
          <a:p>
            <a:pPr>
              <a:lnSpc>
                <a:spcPct val="120000"/>
              </a:lnSpc>
              <a:buClr>
                <a:srgbClr val="00C4D7"/>
              </a:buClr>
            </a:pPr>
            <a:endParaRPr lang="en-US" dirty="0"/>
          </a:p>
        </p:txBody>
      </p:sp>
      <p:graphicFrame>
        <p:nvGraphicFramePr>
          <p:cNvPr id="5" name="Diagram 4">
            <a:extLst>
              <a:ext uri="{FF2B5EF4-FFF2-40B4-BE49-F238E27FC236}">
                <a16:creationId xmlns:a16="http://schemas.microsoft.com/office/drawing/2014/main" id="{01CD7BDD-1594-0F42-9FA3-D5F3C4AF981E}"/>
              </a:ext>
            </a:extLst>
          </p:cNvPr>
          <p:cNvGraphicFramePr/>
          <p:nvPr/>
        </p:nvGraphicFramePr>
        <p:xfrm>
          <a:off x="4114800" y="1646237"/>
          <a:ext cx="6324600" cy="4830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2740805"/>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75213" y="136524"/>
            <a:ext cx="7886700" cy="1325563"/>
          </a:xfrm>
        </p:spPr>
        <p:txBody>
          <a:bodyPr>
            <a:normAutofit/>
          </a:bodyPr>
          <a:lstStyle/>
          <a:p>
            <a:r>
              <a:rPr lang="en-US" dirty="0">
                <a:solidFill>
                  <a:schemeClr val="bg1"/>
                </a:solidFill>
              </a:rPr>
              <a:t>Free Application for Federal Student Aid (FAFSA)</a:t>
            </a:r>
          </a:p>
        </p:txBody>
      </p:sp>
      <p:sp>
        <p:nvSpPr>
          <p:cNvPr id="6" name="Content Placeholder 5">
            <a:extLst>
              <a:ext uri="{FF2B5EF4-FFF2-40B4-BE49-F238E27FC236}">
                <a16:creationId xmlns:a16="http://schemas.microsoft.com/office/drawing/2014/main" id="{36BD5D05-7F12-4706-B222-8D4C98E3A6D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EB7A5D8-1CE1-9044-AE7A-A32229CDFEBE}"/>
              </a:ext>
            </a:extLst>
          </p:cNvPr>
          <p:cNvSpPr>
            <a:spLocks noGrp="1"/>
          </p:cNvSpPr>
          <p:nvPr>
            <p:ph type="sldNum" sz="quarter" idx="12"/>
          </p:nvPr>
        </p:nvSpPr>
        <p:spPr/>
        <p:txBody>
          <a:bodyPr/>
          <a:lstStyle/>
          <a:p>
            <a:fld id="{3ECAA9F2-51A7-FA4F-B019-4D81CA3B727C}" type="slidenum">
              <a:rPr lang="en-US" smtClean="0"/>
              <a:pPr/>
              <a:t>18</a:t>
            </a:fld>
            <a:endParaRPr lang="en-US" dirty="0"/>
          </a:p>
        </p:txBody>
      </p:sp>
      <p:graphicFrame>
        <p:nvGraphicFramePr>
          <p:cNvPr id="2" name="Diagram 1"/>
          <p:cNvGraphicFramePr/>
          <p:nvPr>
            <p:extLst>
              <p:ext uri="{D42A27DB-BD31-4B8C-83A1-F6EECF244321}">
                <p14:modId xmlns:p14="http://schemas.microsoft.com/office/powerpoint/2010/main" val="1782989077"/>
              </p:ext>
            </p:extLst>
          </p:nvPr>
        </p:nvGraphicFramePr>
        <p:xfrm>
          <a:off x="228600" y="927101"/>
          <a:ext cx="8686800" cy="33401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descr="Screenshot of 2021-22 fafsa.gov home view. &#10;&#10;The fafsa.gov home view features a two-button login option and current announcements, as well as an easy-access tool bar, featuring links to applying for aid and loan information.&#10;" title="2021-22 fafsa.gov home view. "/>
          <p:cNvPicPr>
            <a:picLocks noChangeAspect="1"/>
          </p:cNvPicPr>
          <p:nvPr/>
        </p:nvPicPr>
        <p:blipFill>
          <a:blip r:embed="rId10"/>
          <a:stretch>
            <a:fillRect/>
          </a:stretch>
        </p:blipFill>
        <p:spPr>
          <a:xfrm>
            <a:off x="381000" y="3657600"/>
            <a:ext cx="2514600" cy="2819400"/>
          </a:xfrm>
          <a:prstGeom prst="rect">
            <a:avLst/>
          </a:prstGeom>
          <a:ln>
            <a:solidFill>
              <a:srgbClr val="007299"/>
            </a:solidFill>
          </a:ln>
        </p:spPr>
      </p:pic>
      <p:pic>
        <p:nvPicPr>
          <p:cNvPr id="11" name="Picture 4" descr="http://tse1.mm.bing.net/th?&amp;id=OIP.M7ace7c9d1f41e32ba86bc16d6d1a9e24o0&amp;w=261&amp;h=169&amp;c=0&amp;pid=1.9&amp;rs=0&amp;p=0&amp;r=0">
            <a:hlinkClick r:id="rId11" tooltip="View image details"/>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3581400"/>
            <a:ext cx="28956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942405"/>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46237"/>
            <a:ext cx="8229600" cy="4830763"/>
          </a:xfrm>
          <a:prstGeom prst="rect">
            <a:avLst/>
          </a:prstGeom>
        </p:spPr>
        <p:txBody>
          <a:bodyPr>
            <a:normAutofit/>
          </a:bodyPr>
          <a:lstStyle/>
          <a:p>
            <a:pPr marL="0" indent="0">
              <a:buNone/>
            </a:pPr>
            <a:r>
              <a:rPr lang="en-US" b="1" dirty="0">
                <a:solidFill>
                  <a:srgbClr val="74278F"/>
                </a:solidFill>
              </a:rPr>
              <a:t>Information Needed for FAFSA</a:t>
            </a:r>
          </a:p>
        </p:txBody>
      </p:sp>
      <p:sp>
        <p:nvSpPr>
          <p:cNvPr id="2" name="Title 1"/>
          <p:cNvSpPr>
            <a:spLocks noGrp="1"/>
          </p:cNvSpPr>
          <p:nvPr>
            <p:ph type="title"/>
          </p:nvPr>
        </p:nvSpPr>
        <p:spPr>
          <a:prstGeom prst="rect">
            <a:avLst/>
          </a:prstGeom>
        </p:spPr>
        <p:txBody>
          <a:bodyPr>
            <a:normAutofit/>
          </a:bodyPr>
          <a:lstStyle/>
          <a:p>
            <a:r>
              <a:rPr lang="en-US" sz="3300" dirty="0"/>
              <a:t>2024-2025 FAFSA Prep</a:t>
            </a:r>
          </a:p>
        </p:txBody>
      </p:sp>
      <p:sp>
        <p:nvSpPr>
          <p:cNvPr id="4" name="Slide Number Placeholder 3">
            <a:extLst>
              <a:ext uri="{FF2B5EF4-FFF2-40B4-BE49-F238E27FC236}">
                <a16:creationId xmlns:a16="http://schemas.microsoft.com/office/drawing/2014/main" id="{3FD3425A-B29E-B546-8A02-55B90DEA2580}"/>
              </a:ext>
            </a:extLst>
          </p:cNvPr>
          <p:cNvSpPr>
            <a:spLocks noGrp="1"/>
          </p:cNvSpPr>
          <p:nvPr>
            <p:ph type="sldNum" sz="quarter" idx="12"/>
          </p:nvPr>
        </p:nvSpPr>
        <p:spPr/>
        <p:txBody>
          <a:bodyPr/>
          <a:lstStyle/>
          <a:p>
            <a:fld id="{3ECAA9F2-51A7-FA4F-B019-4D81CA3B727C}" type="slidenum">
              <a:rPr lang="en-US" smtClean="0"/>
              <a:pPr/>
              <a:t>19</a:t>
            </a:fld>
            <a:endParaRPr lang="en-US" dirty="0"/>
          </a:p>
        </p:txBody>
      </p:sp>
      <p:sp>
        <p:nvSpPr>
          <p:cNvPr id="5" name="AutoShape 2" descr="Goodbye, Federal Student Aid PIN. Hello, FSA ID! - ED.gov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1C1439BC-F9E5-365D-6FE1-E20356AD9175}"/>
              </a:ext>
            </a:extLst>
          </p:cNvPr>
          <p:cNvSpPr/>
          <p:nvPr/>
        </p:nvSpPr>
        <p:spPr>
          <a:xfrm>
            <a:off x="18685" y="3653715"/>
            <a:ext cx="2260508"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74278F"/>
                </a:solidFill>
              </a:rPr>
              <a:t>Social Security Numbers</a:t>
            </a:r>
            <a:endParaRPr lang="en-US" sz="1200" kern="1200" dirty="0">
              <a:solidFill>
                <a:srgbClr val="74278F"/>
              </a:solidFill>
            </a:endParaRPr>
          </a:p>
        </p:txBody>
      </p:sp>
      <p:sp>
        <p:nvSpPr>
          <p:cNvPr id="18" name="Rectangle: Rounded Corners 17">
            <a:extLst>
              <a:ext uri="{FF2B5EF4-FFF2-40B4-BE49-F238E27FC236}">
                <a16:creationId xmlns:a16="http://schemas.microsoft.com/office/drawing/2014/main" id="{372423CD-65A1-E118-2E8F-AFBD635A8FA8}"/>
              </a:ext>
            </a:extLst>
          </p:cNvPr>
          <p:cNvSpPr/>
          <p:nvPr/>
        </p:nvSpPr>
        <p:spPr>
          <a:xfrm>
            <a:off x="2400515" y="2365798"/>
            <a:ext cx="2260508" cy="1287917"/>
          </a:xfrm>
          <a:prstGeom prst="roundRect">
            <a:avLst/>
          </a:prstGeom>
          <a:no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B50B987-6424-91C6-D2D9-81E5478F45FD}"/>
              </a:ext>
            </a:extLst>
          </p:cNvPr>
          <p:cNvSpPr/>
          <p:nvPr/>
        </p:nvSpPr>
        <p:spPr>
          <a:xfrm>
            <a:off x="4766244" y="3652379"/>
            <a:ext cx="2260508"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74278F"/>
                </a:solidFill>
              </a:rPr>
              <a:t>2022 Federal Tax Returns and W-2’s</a:t>
            </a:r>
          </a:p>
        </p:txBody>
      </p:sp>
      <p:sp>
        <p:nvSpPr>
          <p:cNvPr id="20" name="Rectangle: Rounded Corners 19">
            <a:extLst>
              <a:ext uri="{FF2B5EF4-FFF2-40B4-BE49-F238E27FC236}">
                <a16:creationId xmlns:a16="http://schemas.microsoft.com/office/drawing/2014/main" id="{477C9446-5039-1871-906F-752F3B34B20E}"/>
              </a:ext>
            </a:extLst>
          </p:cNvPr>
          <p:cNvSpPr/>
          <p:nvPr/>
        </p:nvSpPr>
        <p:spPr>
          <a:xfrm>
            <a:off x="4887169" y="2365798"/>
            <a:ext cx="2260508" cy="1287917"/>
          </a:xfrm>
          <a:prstGeom prst="roundRect">
            <a:avLst/>
          </a:prstGeom>
          <a:no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9C37A81E-CDB4-ACE0-7771-98DDF9A13A97}"/>
              </a:ext>
            </a:extLst>
          </p:cNvPr>
          <p:cNvSpPr/>
          <p:nvPr/>
        </p:nvSpPr>
        <p:spPr>
          <a:xfrm>
            <a:off x="6992043" y="3657600"/>
            <a:ext cx="1847157" cy="1273547"/>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74278F"/>
                </a:solidFill>
              </a:rPr>
              <a:t>Current bank statements and records of other investment accounts (as of the FAFSA filing date including farm value and value of small business)</a:t>
            </a:r>
          </a:p>
        </p:txBody>
      </p:sp>
      <p:sp>
        <p:nvSpPr>
          <p:cNvPr id="23" name="Rectangle: Rounded Corners 22">
            <a:extLst>
              <a:ext uri="{FF2B5EF4-FFF2-40B4-BE49-F238E27FC236}">
                <a16:creationId xmlns:a16="http://schemas.microsoft.com/office/drawing/2014/main" id="{45086850-5E29-49A7-150C-58B555DCF8C5}"/>
              </a:ext>
            </a:extLst>
          </p:cNvPr>
          <p:cNvSpPr/>
          <p:nvPr/>
        </p:nvSpPr>
        <p:spPr>
          <a:xfrm>
            <a:off x="80646" y="4397447"/>
            <a:ext cx="2260508" cy="1287917"/>
          </a:xfrm>
          <a:prstGeom prst="roundRect">
            <a:avLst/>
          </a:prstGeom>
          <a:no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BF0A11DD-26C6-0930-2C87-90B61652AC53}"/>
              </a:ext>
            </a:extLst>
          </p:cNvPr>
          <p:cNvSpPr/>
          <p:nvPr/>
        </p:nvSpPr>
        <p:spPr>
          <a:xfrm>
            <a:off x="2238938" y="5611544"/>
            <a:ext cx="2854812"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74278F"/>
                </a:solidFill>
              </a:rPr>
              <a:t>Current Records of any stocks, bonds and other investments, including 529 for student for whom the FAFSA is being completed</a:t>
            </a:r>
          </a:p>
          <a:p>
            <a:pPr marL="0" lvl="0" indent="0" algn="ctr" defTabSz="533400">
              <a:lnSpc>
                <a:spcPct val="90000"/>
              </a:lnSpc>
              <a:spcBef>
                <a:spcPct val="0"/>
              </a:spcBef>
              <a:spcAft>
                <a:spcPct val="35000"/>
              </a:spcAft>
              <a:buNone/>
            </a:pPr>
            <a:endParaRPr lang="en-US" sz="1200" b="1" kern="1200" dirty="0">
              <a:solidFill>
                <a:srgbClr val="74278F"/>
              </a:solidFill>
            </a:endParaRPr>
          </a:p>
        </p:txBody>
      </p:sp>
      <p:sp>
        <p:nvSpPr>
          <p:cNvPr id="25" name="Rectangle: Rounded Corners 24">
            <a:extLst>
              <a:ext uri="{FF2B5EF4-FFF2-40B4-BE49-F238E27FC236}">
                <a16:creationId xmlns:a16="http://schemas.microsoft.com/office/drawing/2014/main" id="{7A0C55C5-9952-335C-DC66-1B75861F0D39}"/>
              </a:ext>
            </a:extLst>
          </p:cNvPr>
          <p:cNvSpPr/>
          <p:nvPr/>
        </p:nvSpPr>
        <p:spPr>
          <a:xfrm>
            <a:off x="2868830" y="4397447"/>
            <a:ext cx="2260508" cy="1287917"/>
          </a:xfrm>
          <a:prstGeom prst="roundRect">
            <a:avLst/>
          </a:prstGeom>
          <a:no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id="{5779CD4C-96B1-A92F-594E-0B038D171F0D}"/>
              </a:ext>
            </a:extLst>
          </p:cNvPr>
          <p:cNvSpPr/>
          <p:nvPr/>
        </p:nvSpPr>
        <p:spPr>
          <a:xfrm>
            <a:off x="2527347" y="3649071"/>
            <a:ext cx="2260508"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74278F"/>
                </a:solidFill>
              </a:rPr>
              <a:t>Email Addresses (Not high school email address)</a:t>
            </a:r>
          </a:p>
          <a:p>
            <a:pPr marL="0" lvl="0" indent="0" algn="ctr" defTabSz="533400">
              <a:lnSpc>
                <a:spcPct val="90000"/>
              </a:lnSpc>
              <a:spcBef>
                <a:spcPct val="0"/>
              </a:spcBef>
              <a:spcAft>
                <a:spcPct val="35000"/>
              </a:spcAft>
              <a:buNone/>
            </a:pPr>
            <a:r>
              <a:rPr lang="en-US" sz="1200" b="1" kern="1200" dirty="0">
                <a:solidFill>
                  <a:srgbClr val="74278F"/>
                </a:solidFill>
              </a:rPr>
              <a:t> </a:t>
            </a:r>
          </a:p>
        </p:txBody>
      </p:sp>
      <p:pic>
        <p:nvPicPr>
          <p:cNvPr id="27" name="Picture 26">
            <a:extLst>
              <a:ext uri="{FF2B5EF4-FFF2-40B4-BE49-F238E27FC236}">
                <a16:creationId xmlns:a16="http://schemas.microsoft.com/office/drawing/2014/main" id="{57388493-1DF6-688E-7B9A-0F21F650D3A5}"/>
              </a:ext>
            </a:extLst>
          </p:cNvPr>
          <p:cNvPicPr>
            <a:picLocks noChangeAspect="1"/>
          </p:cNvPicPr>
          <p:nvPr/>
        </p:nvPicPr>
        <p:blipFill>
          <a:blip r:embed="rId3"/>
          <a:stretch>
            <a:fillRect/>
          </a:stretch>
        </p:blipFill>
        <p:spPr>
          <a:xfrm>
            <a:off x="342796" y="2487799"/>
            <a:ext cx="1612284" cy="1056942"/>
          </a:xfrm>
          <a:prstGeom prst="rect">
            <a:avLst/>
          </a:prstGeom>
        </p:spPr>
      </p:pic>
      <p:pic>
        <p:nvPicPr>
          <p:cNvPr id="28" name="Picture 27">
            <a:extLst>
              <a:ext uri="{FF2B5EF4-FFF2-40B4-BE49-F238E27FC236}">
                <a16:creationId xmlns:a16="http://schemas.microsoft.com/office/drawing/2014/main" id="{839F0A58-B57F-09E2-3515-3543F3435DF8}"/>
              </a:ext>
            </a:extLst>
          </p:cNvPr>
          <p:cNvPicPr>
            <a:picLocks noChangeAspect="1"/>
          </p:cNvPicPr>
          <p:nvPr/>
        </p:nvPicPr>
        <p:blipFill>
          <a:blip r:embed="rId4"/>
          <a:stretch>
            <a:fillRect/>
          </a:stretch>
        </p:blipFill>
        <p:spPr>
          <a:xfrm>
            <a:off x="5174607" y="2428113"/>
            <a:ext cx="1558542" cy="1056942"/>
          </a:xfrm>
          <a:prstGeom prst="rect">
            <a:avLst/>
          </a:prstGeom>
        </p:spPr>
      </p:pic>
      <p:pic>
        <p:nvPicPr>
          <p:cNvPr id="29" name="Picture 28">
            <a:extLst>
              <a:ext uri="{FF2B5EF4-FFF2-40B4-BE49-F238E27FC236}">
                <a16:creationId xmlns:a16="http://schemas.microsoft.com/office/drawing/2014/main" id="{B443000D-F3D4-668B-E8A7-C414B9303C71}"/>
              </a:ext>
            </a:extLst>
          </p:cNvPr>
          <p:cNvPicPr>
            <a:picLocks noChangeAspect="1"/>
          </p:cNvPicPr>
          <p:nvPr/>
        </p:nvPicPr>
        <p:blipFill>
          <a:blip r:embed="rId5"/>
          <a:stretch>
            <a:fillRect/>
          </a:stretch>
        </p:blipFill>
        <p:spPr>
          <a:xfrm>
            <a:off x="7247459" y="2366367"/>
            <a:ext cx="1726779" cy="1062633"/>
          </a:xfrm>
          <a:prstGeom prst="rect">
            <a:avLst/>
          </a:prstGeom>
        </p:spPr>
      </p:pic>
      <p:pic>
        <p:nvPicPr>
          <p:cNvPr id="30" name="Picture 29">
            <a:extLst>
              <a:ext uri="{FF2B5EF4-FFF2-40B4-BE49-F238E27FC236}">
                <a16:creationId xmlns:a16="http://schemas.microsoft.com/office/drawing/2014/main" id="{77CFE9C0-1605-1747-58A5-5FEA5016B28B}"/>
              </a:ext>
            </a:extLst>
          </p:cNvPr>
          <p:cNvPicPr>
            <a:picLocks noChangeAspect="1"/>
          </p:cNvPicPr>
          <p:nvPr/>
        </p:nvPicPr>
        <p:blipFill>
          <a:blip r:embed="rId6"/>
          <a:stretch>
            <a:fillRect/>
          </a:stretch>
        </p:blipFill>
        <p:spPr>
          <a:xfrm>
            <a:off x="2975311" y="4341679"/>
            <a:ext cx="1515331" cy="1190617"/>
          </a:xfrm>
          <a:prstGeom prst="rect">
            <a:avLst/>
          </a:prstGeom>
        </p:spPr>
      </p:pic>
      <p:pic>
        <p:nvPicPr>
          <p:cNvPr id="31" name="Picture 30">
            <a:extLst>
              <a:ext uri="{FF2B5EF4-FFF2-40B4-BE49-F238E27FC236}">
                <a16:creationId xmlns:a16="http://schemas.microsoft.com/office/drawing/2014/main" id="{E51C0E60-ADBA-B341-0095-8D8935B39019}"/>
              </a:ext>
            </a:extLst>
          </p:cNvPr>
          <p:cNvPicPr>
            <a:picLocks noChangeAspect="1"/>
          </p:cNvPicPr>
          <p:nvPr/>
        </p:nvPicPr>
        <p:blipFill>
          <a:blip r:embed="rId7"/>
          <a:stretch>
            <a:fillRect/>
          </a:stretch>
        </p:blipFill>
        <p:spPr>
          <a:xfrm>
            <a:off x="2971800" y="2487799"/>
            <a:ext cx="1389391" cy="941201"/>
          </a:xfrm>
          <a:prstGeom prst="rect">
            <a:avLst/>
          </a:prstGeom>
        </p:spPr>
      </p:pic>
      <p:pic>
        <p:nvPicPr>
          <p:cNvPr id="32" name="Picture 31">
            <a:extLst>
              <a:ext uri="{FF2B5EF4-FFF2-40B4-BE49-F238E27FC236}">
                <a16:creationId xmlns:a16="http://schemas.microsoft.com/office/drawing/2014/main" id="{8AA34C93-1C9D-1853-251C-7C24E4C4CAD4}"/>
              </a:ext>
            </a:extLst>
          </p:cNvPr>
          <p:cNvPicPr>
            <a:picLocks noChangeAspect="1"/>
          </p:cNvPicPr>
          <p:nvPr/>
        </p:nvPicPr>
        <p:blipFill>
          <a:blip r:embed="rId8"/>
          <a:stretch>
            <a:fillRect/>
          </a:stretch>
        </p:blipFill>
        <p:spPr>
          <a:xfrm>
            <a:off x="317332" y="4328110"/>
            <a:ext cx="1640136" cy="1184542"/>
          </a:xfrm>
          <a:prstGeom prst="rect">
            <a:avLst/>
          </a:prstGeom>
        </p:spPr>
      </p:pic>
      <p:sp>
        <p:nvSpPr>
          <p:cNvPr id="33" name="TextBox 32">
            <a:extLst>
              <a:ext uri="{FF2B5EF4-FFF2-40B4-BE49-F238E27FC236}">
                <a16:creationId xmlns:a16="http://schemas.microsoft.com/office/drawing/2014/main" id="{2B7EA0B2-9363-449D-2D23-823F6F718641}"/>
              </a:ext>
            </a:extLst>
          </p:cNvPr>
          <p:cNvSpPr txBox="1"/>
          <p:nvPr/>
        </p:nvSpPr>
        <p:spPr>
          <a:xfrm>
            <a:off x="131676" y="5635126"/>
            <a:ext cx="2034531" cy="646331"/>
          </a:xfrm>
          <a:prstGeom prst="rect">
            <a:avLst/>
          </a:prstGeom>
          <a:noFill/>
        </p:spPr>
        <p:txBody>
          <a:bodyPr wrap="none" rtlCol="0">
            <a:spAutoFit/>
          </a:bodyPr>
          <a:lstStyle/>
          <a:p>
            <a:pPr algn="ctr"/>
            <a:r>
              <a:rPr lang="en-US" sz="1200" b="1" dirty="0">
                <a:solidFill>
                  <a:srgbClr val="74278F"/>
                </a:solidFill>
              </a:rPr>
              <a:t>Student &amp; Contributor(s) </a:t>
            </a:r>
          </a:p>
          <a:p>
            <a:pPr algn="ctr"/>
            <a:r>
              <a:rPr lang="en-US" sz="1200" b="1" dirty="0">
                <a:solidFill>
                  <a:srgbClr val="74278F"/>
                </a:solidFill>
              </a:rPr>
              <a:t>Federal Student Aid </a:t>
            </a:r>
          </a:p>
          <a:p>
            <a:pPr algn="ctr"/>
            <a:r>
              <a:rPr lang="en-US" sz="1200" b="1" dirty="0">
                <a:solidFill>
                  <a:srgbClr val="74278F"/>
                </a:solidFill>
              </a:rPr>
              <a:t>Account FSA ID</a:t>
            </a:r>
          </a:p>
        </p:txBody>
      </p:sp>
      <p:sp>
        <p:nvSpPr>
          <p:cNvPr id="34" name="TextBox 33">
            <a:extLst>
              <a:ext uri="{FF2B5EF4-FFF2-40B4-BE49-F238E27FC236}">
                <a16:creationId xmlns:a16="http://schemas.microsoft.com/office/drawing/2014/main" id="{1BFBA0BE-5324-D2D5-F918-E8B9AEC1E7A0}"/>
              </a:ext>
            </a:extLst>
          </p:cNvPr>
          <p:cNvSpPr txBox="1"/>
          <p:nvPr/>
        </p:nvSpPr>
        <p:spPr>
          <a:xfrm>
            <a:off x="5129337" y="5666533"/>
            <a:ext cx="2516591" cy="646331"/>
          </a:xfrm>
          <a:prstGeom prst="rect">
            <a:avLst/>
          </a:prstGeom>
          <a:noFill/>
        </p:spPr>
        <p:txBody>
          <a:bodyPr wrap="square" rtlCol="0">
            <a:spAutoFit/>
          </a:bodyPr>
          <a:lstStyle/>
          <a:p>
            <a:pPr algn="ctr"/>
            <a:r>
              <a:rPr lang="en-US" sz="1200" b="1" dirty="0">
                <a:solidFill>
                  <a:srgbClr val="74278F"/>
                </a:solidFill>
              </a:rPr>
              <a:t>Total child support received from the most recently complete calendar year</a:t>
            </a:r>
          </a:p>
        </p:txBody>
      </p:sp>
      <p:pic>
        <p:nvPicPr>
          <p:cNvPr id="35" name="Graphic 34" descr="Woman with baby outline">
            <a:extLst>
              <a:ext uri="{FF2B5EF4-FFF2-40B4-BE49-F238E27FC236}">
                <a16:creationId xmlns:a16="http://schemas.microsoft.com/office/drawing/2014/main" id="{512F7BA4-2C49-11B2-EF4A-C3A51BDA0F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70659" y="4345247"/>
            <a:ext cx="1210654" cy="1210654"/>
          </a:xfrm>
          <a:prstGeom prst="rect">
            <a:avLst/>
          </a:prstGeom>
        </p:spPr>
      </p:pic>
    </p:spTree>
    <p:extLst>
      <p:ext uri="{BB962C8B-B14F-4D97-AF65-F5344CB8AC3E}">
        <p14:creationId xmlns:p14="http://schemas.microsoft.com/office/powerpoint/2010/main" val="2639420089"/>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689612" y="2857500"/>
            <a:ext cx="7162800" cy="3042884"/>
          </a:xfrm>
          <a:prstGeom prst="rect">
            <a:avLst/>
          </a:prstGeom>
        </p:spPr>
        <p:txBody>
          <a:bodyPr wrap="square">
            <a:spAutoFit/>
          </a:bodyPr>
          <a:lstStyle/>
          <a:p>
            <a:pPr>
              <a:lnSpc>
                <a:spcPct val="90000"/>
              </a:lnSpc>
              <a:spcAft>
                <a:spcPts val="650"/>
              </a:spcAft>
            </a:pPr>
            <a:r>
              <a:rPr lang="en-US" sz="3200" b="1" dirty="0">
                <a:solidFill>
                  <a:srgbClr val="00C4D7"/>
                </a:solidFill>
              </a:rPr>
              <a:t>Diona Brown</a:t>
            </a:r>
          </a:p>
          <a:p>
            <a:pPr>
              <a:lnSpc>
                <a:spcPct val="90000"/>
              </a:lnSpc>
              <a:spcBef>
                <a:spcPts val="300"/>
              </a:spcBef>
              <a:spcAft>
                <a:spcPts val="300"/>
              </a:spcAft>
            </a:pPr>
            <a:r>
              <a:rPr lang="en-US" sz="2400" dirty="0">
                <a:solidFill>
                  <a:prstClr val="black"/>
                </a:solidFill>
              </a:rPr>
              <a:t>Higher Education Access Partner</a:t>
            </a:r>
          </a:p>
          <a:p>
            <a:pPr>
              <a:lnSpc>
                <a:spcPct val="90000"/>
              </a:lnSpc>
              <a:spcBef>
                <a:spcPts val="300"/>
              </a:spcBef>
              <a:spcAft>
                <a:spcPts val="300"/>
              </a:spcAft>
            </a:pPr>
            <a:r>
              <a:rPr lang="en-US" sz="2400" dirty="0">
                <a:solidFill>
                  <a:prstClr val="black"/>
                </a:solidFill>
              </a:rPr>
              <a:t>PA Higher Education Assistance Agency (PHEAA)</a:t>
            </a:r>
          </a:p>
          <a:p>
            <a:pPr>
              <a:lnSpc>
                <a:spcPct val="90000"/>
              </a:lnSpc>
              <a:spcBef>
                <a:spcPts val="300"/>
              </a:spcBef>
              <a:spcAft>
                <a:spcPts val="300"/>
              </a:spcAft>
            </a:pPr>
            <a:r>
              <a:rPr lang="en-US" sz="2400" dirty="0">
                <a:solidFill>
                  <a:prstClr val="black"/>
                </a:solidFill>
              </a:rPr>
              <a:t>Diona.brown@pheaa.org</a:t>
            </a:r>
          </a:p>
          <a:p>
            <a:pPr>
              <a:lnSpc>
                <a:spcPct val="90000"/>
              </a:lnSpc>
              <a:spcBef>
                <a:spcPts val="300"/>
              </a:spcBef>
              <a:spcAft>
                <a:spcPts val="300"/>
              </a:spcAft>
            </a:pPr>
            <a:endParaRPr lang="en-US" sz="2400" dirty="0">
              <a:solidFill>
                <a:prstClr val="black"/>
              </a:solidFill>
            </a:endParaRPr>
          </a:p>
          <a:p>
            <a:pPr>
              <a:lnSpc>
                <a:spcPct val="90000"/>
              </a:lnSpc>
              <a:spcBef>
                <a:spcPts val="300"/>
              </a:spcBef>
              <a:spcAft>
                <a:spcPts val="300"/>
              </a:spcAft>
            </a:pPr>
            <a:r>
              <a:rPr lang="en-US" sz="2400" b="1" dirty="0">
                <a:solidFill>
                  <a:srgbClr val="007299"/>
                </a:solidFill>
              </a:rPr>
              <a:t>Counties: </a:t>
            </a:r>
            <a:r>
              <a:rPr lang="en-US" sz="2400" dirty="0"/>
              <a:t>Adams, Cumberland, Franklin, Fulton and York</a:t>
            </a:r>
          </a:p>
          <a:p>
            <a:pPr>
              <a:lnSpc>
                <a:spcPct val="90000"/>
              </a:lnSpc>
              <a:spcBef>
                <a:spcPts val="300"/>
              </a:spcBef>
              <a:spcAft>
                <a:spcPts val="300"/>
              </a:spcAft>
            </a:pPr>
            <a:endParaRPr lang="en-US" sz="2400" dirty="0">
              <a:solidFill>
                <a:prstClr val="black"/>
              </a:solidFill>
            </a:endParaRPr>
          </a:p>
        </p:txBody>
      </p:sp>
      <p:sp>
        <p:nvSpPr>
          <p:cNvPr id="9" name="Title 1"/>
          <p:cNvSpPr>
            <a:spLocks noGrp="1"/>
          </p:cNvSpPr>
          <p:nvPr>
            <p:ph type="title"/>
          </p:nvPr>
        </p:nvSpPr>
        <p:spPr>
          <a:prstGeom prst="rect">
            <a:avLst/>
          </a:prstGeom>
        </p:spPr>
        <p:txBody>
          <a:bodyPr>
            <a:normAutofit/>
          </a:bodyPr>
          <a:lstStyle/>
          <a:p>
            <a:r>
              <a:rPr lang="en-US" sz="3300" dirty="0"/>
              <a:t>Your Presenter</a:t>
            </a:r>
          </a:p>
        </p:txBody>
      </p:sp>
      <p:sp>
        <p:nvSpPr>
          <p:cNvPr id="2" name="Slide Number Placeholder 1">
            <a:extLst>
              <a:ext uri="{FF2B5EF4-FFF2-40B4-BE49-F238E27FC236}">
                <a16:creationId xmlns:a16="http://schemas.microsoft.com/office/drawing/2014/main" id="{09843BB7-28CD-A649-B919-7528CADDAC20}"/>
              </a:ext>
            </a:extLst>
          </p:cNvPr>
          <p:cNvSpPr>
            <a:spLocks noGrp="1"/>
          </p:cNvSpPr>
          <p:nvPr>
            <p:ph type="sldNum" sz="quarter" idx="12"/>
          </p:nvPr>
        </p:nvSpPr>
        <p:spPr/>
        <p:txBody>
          <a:bodyPr/>
          <a:lstStyle/>
          <a:p>
            <a:fld id="{3ECAA9F2-51A7-FA4F-B019-4D81CA3B727C}" type="slidenum">
              <a:rPr lang="en-US" smtClean="0"/>
              <a:pPr/>
              <a:t>2</a:t>
            </a:fld>
            <a:endParaRPr lang="en-US" dirty="0"/>
          </a:p>
        </p:txBody>
      </p:sp>
      <p:pic>
        <p:nvPicPr>
          <p:cNvPr id="10" name="Picture 2">
            <a:extLst>
              <a:ext uri="{FF2B5EF4-FFF2-40B4-BE49-F238E27FC236}">
                <a16:creationId xmlns:a16="http://schemas.microsoft.com/office/drawing/2014/main" id="{617ADB1D-16CE-E84B-B68E-020B5D489BE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t="3818" b="3818"/>
          <a:stretch>
            <a:fillRect/>
          </a:stretch>
        </p:blipFill>
        <p:spPr bwMode="auto">
          <a:xfrm>
            <a:off x="5022676" y="762000"/>
            <a:ext cx="366412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5C58C557-452E-3243-8CEF-B121BB33D61F}"/>
              </a:ext>
            </a:extLst>
          </p:cNvPr>
          <p:cNvPicPr>
            <a:picLocks noChangeAspect="1"/>
          </p:cNvPicPr>
          <p:nvPr/>
        </p:nvPicPr>
        <p:blipFill>
          <a:blip r:embed="rId6"/>
          <a:stretch>
            <a:fillRect/>
          </a:stretch>
        </p:blipFill>
        <p:spPr>
          <a:xfrm>
            <a:off x="7604357" y="2590678"/>
            <a:ext cx="248055" cy="237931"/>
          </a:xfrm>
          <a:prstGeom prst="rect">
            <a:avLst/>
          </a:prstGeom>
        </p:spPr>
      </p:pic>
    </p:spTree>
    <p:extLst>
      <p:ext uri="{BB962C8B-B14F-4D97-AF65-F5344CB8AC3E}">
        <p14:creationId xmlns:p14="http://schemas.microsoft.com/office/powerpoint/2010/main" val="10761675"/>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sz="3300" dirty="0">
                <a:solidFill>
                  <a:schemeClr val="accent2"/>
                </a:solidFill>
              </a:rPr>
              <a:t>Step 3 : </a:t>
            </a:r>
            <a:r>
              <a:rPr lang="en-US" sz="3300" dirty="0"/>
              <a:t>Fill out the FAFSA</a:t>
            </a:r>
            <a:br>
              <a:rPr lang="en-US" sz="3300" dirty="0"/>
            </a:br>
            <a:r>
              <a:rPr lang="en-US" sz="3300" dirty="0"/>
              <a:t>FAFSA Steps – Dependent Student</a:t>
            </a:r>
          </a:p>
        </p:txBody>
      </p:sp>
      <p:sp>
        <p:nvSpPr>
          <p:cNvPr id="5" name="Slide Number Placeholder 4">
            <a:extLst>
              <a:ext uri="{FF2B5EF4-FFF2-40B4-BE49-F238E27FC236}">
                <a16:creationId xmlns:a16="http://schemas.microsoft.com/office/drawing/2014/main" id="{3349EF3D-9A74-BD4B-A3C3-21650D7035CC}"/>
              </a:ext>
            </a:extLst>
          </p:cNvPr>
          <p:cNvSpPr>
            <a:spLocks noGrp="1"/>
          </p:cNvSpPr>
          <p:nvPr>
            <p:ph type="sldNum" sz="quarter" idx="12"/>
          </p:nvPr>
        </p:nvSpPr>
        <p:spPr/>
        <p:txBody>
          <a:bodyPr/>
          <a:lstStyle/>
          <a:p>
            <a:fld id="{3ECAA9F2-51A7-FA4F-B019-4D81CA3B727C}" type="slidenum">
              <a:rPr lang="en-US" smtClean="0"/>
              <a:pPr/>
              <a:t>20</a:t>
            </a:fld>
            <a:endParaRPr lang="en-US" dirty="0"/>
          </a:p>
        </p:txBody>
      </p:sp>
      <p:sp>
        <p:nvSpPr>
          <p:cNvPr id="3" name="Content Placeholder 2"/>
          <p:cNvSpPr>
            <a:spLocks noGrp="1"/>
          </p:cNvSpPr>
          <p:nvPr>
            <p:ph idx="1"/>
          </p:nvPr>
        </p:nvSpPr>
        <p:spPr>
          <a:xfrm>
            <a:off x="457200" y="1646237"/>
            <a:ext cx="5562600" cy="4830763"/>
          </a:xfrm>
          <a:prstGeom prst="rect">
            <a:avLst/>
          </a:prstGeom>
        </p:spPr>
        <p:txBody>
          <a:bodyPr>
            <a:normAutofit/>
          </a:bodyPr>
          <a:lstStyle/>
          <a:p>
            <a:pPr marL="514350" indent="-514350">
              <a:lnSpc>
                <a:spcPct val="120000"/>
              </a:lnSpc>
              <a:buClr>
                <a:srgbClr val="FF9900"/>
              </a:buClr>
              <a:buFont typeface="+mj-lt"/>
              <a:buAutoNum type="arabicPeriod"/>
            </a:pPr>
            <a:r>
              <a:rPr lang="en-US" dirty="0"/>
              <a:t>Login – dependent student </a:t>
            </a:r>
          </a:p>
          <a:p>
            <a:pPr marL="514350" indent="-514350">
              <a:lnSpc>
                <a:spcPct val="120000"/>
              </a:lnSpc>
              <a:buClr>
                <a:srgbClr val="FF9900"/>
              </a:buClr>
              <a:buFont typeface="+mj-lt"/>
              <a:buAutoNum type="arabicPeriod"/>
            </a:pPr>
            <a:r>
              <a:rPr lang="en-US" dirty="0"/>
              <a:t>Dependent Onboarding Steps</a:t>
            </a:r>
          </a:p>
          <a:p>
            <a:pPr marL="514350" indent="-514350">
              <a:lnSpc>
                <a:spcPct val="120000"/>
              </a:lnSpc>
              <a:buClr>
                <a:srgbClr val="FF9900"/>
              </a:buClr>
              <a:buFont typeface="+mj-lt"/>
              <a:buAutoNum type="arabicPeriod"/>
            </a:pPr>
            <a:r>
              <a:rPr lang="en-US" dirty="0"/>
              <a:t>Verify Student Identity Information</a:t>
            </a:r>
          </a:p>
          <a:p>
            <a:pPr marL="514350" indent="-514350">
              <a:lnSpc>
                <a:spcPct val="120000"/>
              </a:lnSpc>
              <a:buClr>
                <a:srgbClr val="FF9900"/>
              </a:buClr>
              <a:buFont typeface="+mj-lt"/>
              <a:buAutoNum type="arabicPeriod"/>
            </a:pPr>
            <a:r>
              <a:rPr lang="en-US" dirty="0"/>
              <a:t>Student Provides Consent</a:t>
            </a:r>
          </a:p>
          <a:p>
            <a:pPr marL="0" indent="0">
              <a:lnSpc>
                <a:spcPct val="120000"/>
              </a:lnSpc>
              <a:buClr>
                <a:srgbClr val="FF9900"/>
              </a:buClr>
              <a:buNone/>
            </a:pPr>
            <a:endParaRPr lang="en-US" dirty="0"/>
          </a:p>
          <a:p>
            <a:pPr>
              <a:lnSpc>
                <a:spcPct val="120000"/>
              </a:lnSpc>
              <a:buClr>
                <a:srgbClr val="FF9900"/>
              </a:buClr>
              <a:buFont typeface="Wingdings" charset="2"/>
              <a:buChar char="ü"/>
            </a:pPr>
            <a:endParaRPr lang="en-US" dirty="0"/>
          </a:p>
        </p:txBody>
      </p:sp>
      <p:graphicFrame>
        <p:nvGraphicFramePr>
          <p:cNvPr id="4" name="Diagram 3"/>
          <p:cNvGraphicFramePr/>
          <p:nvPr/>
        </p:nvGraphicFramePr>
        <p:xfrm>
          <a:off x="6096000" y="1611955"/>
          <a:ext cx="2743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4087296"/>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prstGeom prst="rect">
            <a:avLst/>
          </a:prstGeom>
        </p:spPr>
        <p:txBody>
          <a:bodyPr>
            <a:normAutofit/>
          </a:bodyPr>
          <a:lstStyle/>
          <a:p>
            <a:r>
              <a:rPr lang="en-US" sz="3300" dirty="0"/>
              <a:t>FAFSA – School Selection</a:t>
            </a:r>
          </a:p>
        </p:txBody>
      </p:sp>
      <p:sp>
        <p:nvSpPr>
          <p:cNvPr id="2" name="Slide Number Placeholder 1">
            <a:extLst>
              <a:ext uri="{FF2B5EF4-FFF2-40B4-BE49-F238E27FC236}">
                <a16:creationId xmlns:a16="http://schemas.microsoft.com/office/drawing/2014/main" id="{BE879CCD-4C14-AF4A-9F21-2130B39F093C}"/>
              </a:ext>
            </a:extLst>
          </p:cNvPr>
          <p:cNvSpPr>
            <a:spLocks noGrp="1"/>
          </p:cNvSpPr>
          <p:nvPr>
            <p:ph type="sldNum" sz="quarter" idx="12"/>
          </p:nvPr>
        </p:nvSpPr>
        <p:spPr/>
        <p:txBody>
          <a:bodyPr/>
          <a:lstStyle/>
          <a:p>
            <a:fld id="{3ECAA9F2-51A7-FA4F-B019-4D81CA3B727C}" type="slidenum">
              <a:rPr lang="en-US" smtClean="0"/>
              <a:pPr/>
              <a:t>21</a:t>
            </a:fld>
            <a:endParaRPr lang="en-US" dirty="0"/>
          </a:p>
        </p:txBody>
      </p:sp>
      <p:sp>
        <p:nvSpPr>
          <p:cNvPr id="5" name="Content Placeholder 1"/>
          <p:cNvSpPr>
            <a:spLocks noGrp="1"/>
          </p:cNvSpPr>
          <p:nvPr>
            <p:ph idx="1"/>
          </p:nvPr>
        </p:nvSpPr>
        <p:spPr>
          <a:xfrm>
            <a:off x="457200" y="1646237"/>
            <a:ext cx="3733800" cy="4830763"/>
          </a:xfrm>
          <a:prstGeom prst="rect">
            <a:avLst/>
          </a:prstGeom>
        </p:spPr>
        <p:txBody>
          <a:bodyPr>
            <a:normAutofit/>
          </a:bodyPr>
          <a:lstStyle/>
          <a:p>
            <a:pPr>
              <a:buClr>
                <a:srgbClr val="00C4D7"/>
              </a:buClr>
            </a:pPr>
            <a:r>
              <a:rPr lang="en-US" sz="2200" dirty="0"/>
              <a:t>List more than one!</a:t>
            </a:r>
          </a:p>
          <a:p>
            <a:pPr>
              <a:buClr>
                <a:srgbClr val="00C4D7"/>
              </a:buClr>
            </a:pPr>
            <a:r>
              <a:rPr lang="en-US" sz="2200" dirty="0"/>
              <a:t>Only schools that are listed will be able to see your FAFSA information.</a:t>
            </a:r>
          </a:p>
          <a:p>
            <a:pPr>
              <a:buClr>
                <a:srgbClr val="00C4D7"/>
              </a:buClr>
            </a:pPr>
            <a:r>
              <a:rPr lang="en-US" sz="2200" dirty="0"/>
              <a:t>Students can list up to 20 colleges at a time</a:t>
            </a:r>
          </a:p>
          <a:p>
            <a:pPr>
              <a:buClr>
                <a:srgbClr val="00C4D7"/>
              </a:buClr>
            </a:pPr>
            <a:r>
              <a:rPr lang="en-US" sz="2200" dirty="0"/>
              <a:t>Schools can be added or deleted at any time</a:t>
            </a:r>
          </a:p>
          <a:p>
            <a:pPr>
              <a:buClr>
                <a:srgbClr val="00C4D7"/>
              </a:buClr>
            </a:pPr>
            <a:r>
              <a:rPr lang="en-US" sz="2200" dirty="0"/>
              <a:t>Once the final school choice is made, students should update their PA State Grant record.</a:t>
            </a:r>
          </a:p>
          <a:p>
            <a:pPr algn="ctr">
              <a:buClr>
                <a:srgbClr val="00C4D7"/>
              </a:buClr>
            </a:pPr>
            <a:endParaRPr lang="en-US" dirty="0"/>
          </a:p>
        </p:txBody>
      </p:sp>
      <p:pic>
        <p:nvPicPr>
          <p:cNvPr id="3" name="Picture 2" descr="Screenshot of the introduction to the Select Colleges section, which informs the student that on the next series of pages, they will search and select the schools that will receive a copy of their FAFSA form and information. ">
            <a:extLst>
              <a:ext uri="{FF2B5EF4-FFF2-40B4-BE49-F238E27FC236}">
                <a16:creationId xmlns:a16="http://schemas.microsoft.com/office/drawing/2014/main" id="{BF1D4A3C-4E4D-13C9-99B4-9AD2EE0293D1}"/>
              </a:ext>
            </a:extLst>
          </p:cNvPr>
          <p:cNvPicPr>
            <a:picLocks noChangeAspect="1"/>
          </p:cNvPicPr>
          <p:nvPr/>
        </p:nvPicPr>
        <p:blipFill>
          <a:blip r:embed="rId3"/>
          <a:stretch>
            <a:fillRect/>
          </a:stretch>
        </p:blipFill>
        <p:spPr>
          <a:xfrm>
            <a:off x="4191000" y="1524001"/>
            <a:ext cx="4800600" cy="1646808"/>
          </a:xfrm>
          <a:prstGeom prst="rect">
            <a:avLst/>
          </a:prstGeom>
          <a:ln w="12700">
            <a:solidFill>
              <a:schemeClr val="tx1"/>
            </a:solidFill>
          </a:ln>
        </p:spPr>
      </p:pic>
      <p:pic>
        <p:nvPicPr>
          <p:cNvPr id="4" name="Picture 6" descr="Screenshot continuation of the Select Colleges section. The student is instructed to enter the state, city, and name of a school in the text boxes and then select the “Search” button.">
            <a:extLst>
              <a:ext uri="{FF2B5EF4-FFF2-40B4-BE49-F238E27FC236}">
                <a16:creationId xmlns:a16="http://schemas.microsoft.com/office/drawing/2014/main" id="{F6490437-35F6-D366-03A2-41273F7AFE92}"/>
              </a:ext>
            </a:extLst>
          </p:cNvPr>
          <p:cNvPicPr>
            <a:picLocks noChangeAspect="1"/>
          </p:cNvPicPr>
          <p:nvPr/>
        </p:nvPicPr>
        <p:blipFill>
          <a:blip r:embed="rId4"/>
          <a:stretch>
            <a:fillRect/>
          </a:stretch>
        </p:blipFill>
        <p:spPr>
          <a:xfrm>
            <a:off x="4226011" y="3048000"/>
            <a:ext cx="4690385" cy="3429000"/>
          </a:xfrm>
          <a:prstGeom prst="rect">
            <a:avLst/>
          </a:prstGeom>
          <a:ln w="12700">
            <a:solidFill>
              <a:schemeClr val="tx1"/>
            </a:solidFill>
          </a:ln>
        </p:spPr>
      </p:pic>
    </p:spTree>
    <p:extLst>
      <p:ext uri="{BB962C8B-B14F-4D97-AF65-F5344CB8AC3E}">
        <p14:creationId xmlns:p14="http://schemas.microsoft.com/office/powerpoint/2010/main" val="1079031133"/>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3300" dirty="0"/>
              <a:t>FAFSA Steps – Parent Contributor</a:t>
            </a:r>
          </a:p>
        </p:txBody>
      </p:sp>
      <p:sp>
        <p:nvSpPr>
          <p:cNvPr id="5" name="Slide Number Placeholder 4">
            <a:extLst>
              <a:ext uri="{FF2B5EF4-FFF2-40B4-BE49-F238E27FC236}">
                <a16:creationId xmlns:a16="http://schemas.microsoft.com/office/drawing/2014/main" id="{3349EF3D-9A74-BD4B-A3C3-21650D7035CC}"/>
              </a:ext>
            </a:extLst>
          </p:cNvPr>
          <p:cNvSpPr>
            <a:spLocks noGrp="1"/>
          </p:cNvSpPr>
          <p:nvPr>
            <p:ph type="sldNum" sz="quarter" idx="12"/>
          </p:nvPr>
        </p:nvSpPr>
        <p:spPr/>
        <p:txBody>
          <a:bodyPr/>
          <a:lstStyle/>
          <a:p>
            <a:fld id="{3ECAA9F2-51A7-FA4F-B019-4D81CA3B727C}" type="slidenum">
              <a:rPr lang="en-US" smtClean="0"/>
              <a:pPr/>
              <a:t>22</a:t>
            </a:fld>
            <a:endParaRPr lang="en-US" dirty="0"/>
          </a:p>
        </p:txBody>
      </p:sp>
      <p:sp>
        <p:nvSpPr>
          <p:cNvPr id="3" name="Content Placeholder 2"/>
          <p:cNvSpPr>
            <a:spLocks noGrp="1"/>
          </p:cNvSpPr>
          <p:nvPr>
            <p:ph idx="1"/>
          </p:nvPr>
        </p:nvSpPr>
        <p:spPr>
          <a:xfrm>
            <a:off x="457200" y="1646237"/>
            <a:ext cx="5562600" cy="4830763"/>
          </a:xfrm>
          <a:prstGeom prst="rect">
            <a:avLst/>
          </a:prstGeom>
        </p:spPr>
        <p:txBody>
          <a:bodyPr>
            <a:normAutofit/>
          </a:bodyPr>
          <a:lstStyle/>
          <a:p>
            <a:pPr marL="514350" indent="-514350">
              <a:lnSpc>
                <a:spcPct val="120000"/>
              </a:lnSpc>
              <a:buClr>
                <a:srgbClr val="FF9900"/>
              </a:buClr>
              <a:buFont typeface="+mj-lt"/>
              <a:buAutoNum type="arabicPeriod"/>
            </a:pPr>
            <a:r>
              <a:rPr lang="en-US" dirty="0"/>
              <a:t>Following link in email invite – Parent Log In</a:t>
            </a:r>
          </a:p>
          <a:p>
            <a:pPr marL="514350" indent="-514350">
              <a:lnSpc>
                <a:spcPct val="120000"/>
              </a:lnSpc>
              <a:buClr>
                <a:srgbClr val="FF9900"/>
              </a:buClr>
              <a:buFont typeface="+mj-lt"/>
              <a:buAutoNum type="arabicPeriod"/>
            </a:pPr>
            <a:r>
              <a:rPr lang="en-US" dirty="0"/>
              <a:t>Parent Onboarding Steps</a:t>
            </a:r>
          </a:p>
          <a:p>
            <a:pPr marL="514350" indent="-514350">
              <a:lnSpc>
                <a:spcPct val="120000"/>
              </a:lnSpc>
              <a:buClr>
                <a:srgbClr val="FF9900"/>
              </a:buClr>
              <a:buFont typeface="+mj-lt"/>
              <a:buAutoNum type="arabicPeriod"/>
            </a:pPr>
            <a:r>
              <a:rPr lang="en-US" dirty="0"/>
              <a:t>Verify Parent Identity Information</a:t>
            </a:r>
          </a:p>
          <a:p>
            <a:pPr marL="514350" indent="-514350">
              <a:lnSpc>
                <a:spcPct val="120000"/>
              </a:lnSpc>
              <a:buClr>
                <a:srgbClr val="FF9900"/>
              </a:buClr>
              <a:buFont typeface="+mj-lt"/>
              <a:buAutoNum type="arabicPeriod"/>
            </a:pPr>
            <a:r>
              <a:rPr lang="en-US" dirty="0"/>
              <a:t>Parent Provides Consent</a:t>
            </a:r>
          </a:p>
          <a:p>
            <a:pPr marL="0" indent="0">
              <a:lnSpc>
                <a:spcPct val="120000"/>
              </a:lnSpc>
              <a:buClr>
                <a:srgbClr val="FF9900"/>
              </a:buClr>
              <a:buNone/>
            </a:pPr>
            <a:endParaRPr lang="en-US" dirty="0"/>
          </a:p>
          <a:p>
            <a:pPr>
              <a:lnSpc>
                <a:spcPct val="120000"/>
              </a:lnSpc>
              <a:buClr>
                <a:srgbClr val="FF9900"/>
              </a:buClr>
              <a:buFont typeface="Wingdings" charset="2"/>
              <a:buChar char="ü"/>
            </a:pPr>
            <a:endParaRPr lang="en-US" dirty="0"/>
          </a:p>
        </p:txBody>
      </p:sp>
      <p:graphicFrame>
        <p:nvGraphicFramePr>
          <p:cNvPr id="4" name="Diagram 3"/>
          <p:cNvGraphicFramePr/>
          <p:nvPr/>
        </p:nvGraphicFramePr>
        <p:xfrm>
          <a:off x="6096000" y="1611955"/>
          <a:ext cx="2743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61EE6FC-3360-FB05-E893-0C131230E1C9}"/>
              </a:ext>
            </a:extLst>
          </p:cNvPr>
          <p:cNvSpPr txBox="1"/>
          <p:nvPr/>
        </p:nvSpPr>
        <p:spPr>
          <a:xfrm>
            <a:off x="228600" y="5461337"/>
            <a:ext cx="5647038"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a:latin typeface="Arial" panose="020B0604020202020204" pitchFamily="34" charset="0"/>
                <a:cs typeface="Arial" panose="020B0604020202020204" pitchFamily="34" charset="0"/>
              </a:rPr>
              <a:t>Once all required data has been provided and all sections have been signed, any role can submit the FAFSA form</a:t>
            </a:r>
          </a:p>
        </p:txBody>
      </p:sp>
    </p:spTree>
    <p:extLst>
      <p:ext uri="{BB962C8B-B14F-4D97-AF65-F5344CB8AC3E}">
        <p14:creationId xmlns:p14="http://schemas.microsoft.com/office/powerpoint/2010/main" val="425157245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4495797" cy="5094259"/>
          </a:xfrm>
          <a:prstGeom prst="rect">
            <a:avLst/>
          </a:prstGeom>
        </p:spPr>
        <p:txBody>
          <a:bodyPr>
            <a:normAutofit fontScale="55000" lnSpcReduction="20000"/>
          </a:bodyPr>
          <a:lstStyle/>
          <a:p>
            <a:pPr marL="0" indent="0">
              <a:lnSpc>
                <a:spcPct val="120000"/>
              </a:lnSpc>
              <a:buClr>
                <a:srgbClr val="00C4D7"/>
              </a:buClr>
              <a:buNone/>
            </a:pPr>
            <a:r>
              <a:rPr lang="en-US" sz="5100" b="1" dirty="0">
                <a:solidFill>
                  <a:srgbClr val="92278F"/>
                </a:solidFill>
              </a:rPr>
              <a:t>YES</a:t>
            </a:r>
          </a:p>
          <a:p>
            <a:pPr>
              <a:lnSpc>
                <a:spcPct val="120000"/>
              </a:lnSpc>
              <a:buClr>
                <a:srgbClr val="00C4D7"/>
              </a:buClr>
            </a:pPr>
            <a:r>
              <a:rPr lang="en-US" sz="3800" dirty="0"/>
              <a:t>Married parents living together</a:t>
            </a:r>
          </a:p>
          <a:p>
            <a:pPr>
              <a:lnSpc>
                <a:spcPct val="120000"/>
              </a:lnSpc>
              <a:buClr>
                <a:srgbClr val="00C4D7"/>
              </a:buClr>
            </a:pPr>
            <a:r>
              <a:rPr lang="en-US" sz="3800" dirty="0"/>
              <a:t>Biological parents living together</a:t>
            </a:r>
          </a:p>
          <a:p>
            <a:pPr>
              <a:lnSpc>
                <a:spcPct val="120000"/>
              </a:lnSpc>
              <a:buClr>
                <a:srgbClr val="00C4D7"/>
              </a:buClr>
            </a:pPr>
            <a:r>
              <a:rPr lang="en-US" sz="3800" dirty="0"/>
              <a:t>Divorced or separated parents:</a:t>
            </a:r>
          </a:p>
          <a:p>
            <a:pPr lvl="1">
              <a:lnSpc>
                <a:spcPct val="120000"/>
              </a:lnSpc>
              <a:buClr>
                <a:srgbClr val="00C4D7"/>
              </a:buClr>
            </a:pPr>
            <a:r>
              <a:rPr lang="en-US" sz="3300" dirty="0"/>
              <a:t>The parent that provided the most financial support to student over the past 12 months</a:t>
            </a:r>
          </a:p>
          <a:p>
            <a:pPr lvl="1">
              <a:lnSpc>
                <a:spcPct val="120000"/>
              </a:lnSpc>
              <a:buClr>
                <a:srgbClr val="00C4D7"/>
              </a:buClr>
            </a:pPr>
            <a:r>
              <a:rPr lang="en-US" sz="3300" dirty="0"/>
              <a:t>If equal, then student would invite the parent with the higher income and assets </a:t>
            </a:r>
          </a:p>
          <a:p>
            <a:pPr>
              <a:lnSpc>
                <a:spcPct val="120000"/>
              </a:lnSpc>
              <a:buClr>
                <a:srgbClr val="00C4D7"/>
              </a:buClr>
            </a:pPr>
            <a:r>
              <a:rPr lang="en-US" sz="3800" dirty="0"/>
              <a:t>Stepparent – If part of the student’s household</a:t>
            </a:r>
          </a:p>
          <a:p>
            <a:pPr>
              <a:lnSpc>
                <a:spcPct val="120000"/>
              </a:lnSpc>
              <a:buClr>
                <a:srgbClr val="00C4D7"/>
              </a:buClr>
            </a:pPr>
            <a:r>
              <a:rPr lang="en-US" sz="3800" dirty="0"/>
              <a:t>Adoptive parents</a:t>
            </a:r>
          </a:p>
        </p:txBody>
      </p:sp>
      <p:sp>
        <p:nvSpPr>
          <p:cNvPr id="4" name="Title 1"/>
          <p:cNvSpPr>
            <a:spLocks noGrp="1"/>
          </p:cNvSpPr>
          <p:nvPr>
            <p:ph type="title"/>
          </p:nvPr>
        </p:nvSpPr>
        <p:spPr>
          <a:xfrm>
            <a:off x="457200" y="163541"/>
            <a:ext cx="7010398" cy="1043711"/>
          </a:xfrm>
          <a:prstGeom prst="rect">
            <a:avLst/>
          </a:prstGeom>
        </p:spPr>
        <p:txBody>
          <a:bodyPr>
            <a:noAutofit/>
          </a:bodyPr>
          <a:lstStyle/>
          <a:p>
            <a:r>
              <a:rPr lang="en-US" sz="3300" dirty="0"/>
              <a:t>For Dependent Students, Who Reports Info on the 2024-25 FAFSA?</a:t>
            </a:r>
          </a:p>
        </p:txBody>
      </p:sp>
      <p:sp>
        <p:nvSpPr>
          <p:cNvPr id="2" name="Slide Number Placeholder 1">
            <a:extLst>
              <a:ext uri="{FF2B5EF4-FFF2-40B4-BE49-F238E27FC236}">
                <a16:creationId xmlns:a16="http://schemas.microsoft.com/office/drawing/2014/main" id="{1FBD58A0-DA61-7942-9258-0898AFF3DD3F}"/>
              </a:ext>
            </a:extLst>
          </p:cNvPr>
          <p:cNvSpPr>
            <a:spLocks noGrp="1"/>
          </p:cNvSpPr>
          <p:nvPr>
            <p:ph type="sldNum" sz="quarter" idx="12"/>
          </p:nvPr>
        </p:nvSpPr>
        <p:spPr/>
        <p:txBody>
          <a:bodyPr/>
          <a:lstStyle/>
          <a:p>
            <a:fld id="{3ECAA9F2-51A7-FA4F-B019-4D81CA3B727C}" type="slidenum">
              <a:rPr lang="en-US" smtClean="0"/>
              <a:pPr/>
              <a:t>23</a:t>
            </a:fld>
            <a:endParaRPr lang="en-US" dirty="0"/>
          </a:p>
        </p:txBody>
      </p:sp>
      <p:cxnSp>
        <p:nvCxnSpPr>
          <p:cNvPr id="8" name="Straight Connector 7"/>
          <p:cNvCxnSpPr/>
          <p:nvPr/>
        </p:nvCxnSpPr>
        <p:spPr>
          <a:xfrm>
            <a:off x="5125139" y="1688277"/>
            <a:ext cx="0" cy="4800600"/>
          </a:xfrm>
          <a:prstGeom prst="line">
            <a:avLst/>
          </a:prstGeom>
          <a:ln>
            <a:solidFill>
              <a:srgbClr val="92278F"/>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35712E8B-1D3D-BF3E-798E-8E9136D5F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8544" y="4513033"/>
            <a:ext cx="2767826" cy="2001887"/>
          </a:xfrm>
          <a:prstGeom prst="rect">
            <a:avLst/>
          </a:prstGeom>
        </p:spPr>
      </p:pic>
      <p:sp>
        <p:nvSpPr>
          <p:cNvPr id="10" name="Content Placeholder 2">
            <a:extLst>
              <a:ext uri="{FF2B5EF4-FFF2-40B4-BE49-F238E27FC236}">
                <a16:creationId xmlns:a16="http://schemas.microsoft.com/office/drawing/2014/main" id="{92CB42D4-2716-ACD7-EDE4-781691983279}"/>
              </a:ext>
            </a:extLst>
          </p:cNvPr>
          <p:cNvSpPr txBox="1">
            <a:spLocks/>
          </p:cNvSpPr>
          <p:nvPr/>
        </p:nvSpPr>
        <p:spPr>
          <a:xfrm>
            <a:off x="5410201" y="1600200"/>
            <a:ext cx="3429000" cy="509425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Clr>
                <a:srgbClr val="00C4D7"/>
              </a:buClr>
              <a:buFont typeface="Arial" pitchFamily="34" charset="0"/>
              <a:buNone/>
            </a:pPr>
            <a:r>
              <a:rPr lang="en-US" sz="2800" b="1" dirty="0">
                <a:solidFill>
                  <a:srgbClr val="92278F"/>
                </a:solidFill>
              </a:rPr>
              <a:t>NO</a:t>
            </a:r>
          </a:p>
          <a:p>
            <a:pPr>
              <a:lnSpc>
                <a:spcPct val="120000"/>
              </a:lnSpc>
              <a:buClr>
                <a:srgbClr val="00C4D7"/>
              </a:buClr>
            </a:pPr>
            <a:r>
              <a:rPr lang="en-US" sz="2100" dirty="0"/>
              <a:t>Foster Parents</a:t>
            </a:r>
          </a:p>
          <a:p>
            <a:pPr>
              <a:lnSpc>
                <a:spcPct val="120000"/>
              </a:lnSpc>
              <a:buClr>
                <a:srgbClr val="00C4D7"/>
              </a:buClr>
            </a:pPr>
            <a:r>
              <a:rPr lang="en-US" sz="2100" dirty="0"/>
              <a:t>Legal Guardians</a:t>
            </a:r>
          </a:p>
          <a:p>
            <a:pPr lvl="1">
              <a:lnSpc>
                <a:spcPct val="120000"/>
              </a:lnSpc>
              <a:buClr>
                <a:srgbClr val="00C4D7"/>
              </a:buClr>
            </a:pPr>
            <a:r>
              <a:rPr lang="en-US" sz="1800" dirty="0"/>
              <a:t>By court order</a:t>
            </a:r>
          </a:p>
          <a:p>
            <a:pPr>
              <a:lnSpc>
                <a:spcPct val="120000"/>
              </a:lnSpc>
              <a:buClr>
                <a:srgbClr val="00C4D7"/>
              </a:buClr>
            </a:pPr>
            <a:r>
              <a:rPr lang="en-US" sz="2100" dirty="0"/>
              <a:t>Anyone else the student is living with</a:t>
            </a:r>
          </a:p>
        </p:txBody>
      </p:sp>
    </p:spTree>
    <p:extLst>
      <p:ext uri="{BB962C8B-B14F-4D97-AF65-F5344CB8AC3E}">
        <p14:creationId xmlns:p14="http://schemas.microsoft.com/office/powerpoint/2010/main" val="3685349882"/>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6DC7-60B8-B70C-BE3E-35E5FAFDC7E7}"/>
              </a:ext>
            </a:extLst>
          </p:cNvPr>
          <p:cNvSpPr>
            <a:spLocks noGrp="1"/>
          </p:cNvSpPr>
          <p:nvPr>
            <p:ph type="title"/>
          </p:nvPr>
        </p:nvSpPr>
        <p:spPr/>
        <p:txBody>
          <a:bodyPr>
            <a:normAutofit/>
          </a:bodyPr>
          <a:lstStyle/>
          <a:p>
            <a:r>
              <a:rPr lang="en-US" sz="3300" dirty="0"/>
              <a:t>Consent</a:t>
            </a:r>
          </a:p>
        </p:txBody>
      </p:sp>
      <p:sp>
        <p:nvSpPr>
          <p:cNvPr id="3" name="Slide Number Placeholder 2">
            <a:extLst>
              <a:ext uri="{FF2B5EF4-FFF2-40B4-BE49-F238E27FC236}">
                <a16:creationId xmlns:a16="http://schemas.microsoft.com/office/drawing/2014/main" id="{2C873C95-0977-12A1-9AF3-6D69EA87AAA1}"/>
              </a:ext>
            </a:extLst>
          </p:cNvPr>
          <p:cNvSpPr>
            <a:spLocks noGrp="1"/>
          </p:cNvSpPr>
          <p:nvPr>
            <p:ph type="sldNum" sz="quarter" idx="12"/>
          </p:nvPr>
        </p:nvSpPr>
        <p:spPr/>
        <p:txBody>
          <a:bodyPr/>
          <a:lstStyle/>
          <a:p>
            <a:fld id="{3ECAA9F2-51A7-FA4F-B019-4D81CA3B727C}" type="slidenum">
              <a:rPr lang="en-US" smtClean="0"/>
              <a:pPr/>
              <a:t>24</a:t>
            </a:fld>
            <a:endParaRPr lang="en-US" dirty="0"/>
          </a:p>
        </p:txBody>
      </p:sp>
      <p:sp>
        <p:nvSpPr>
          <p:cNvPr id="4" name="Content Placeholder 3">
            <a:extLst>
              <a:ext uri="{FF2B5EF4-FFF2-40B4-BE49-F238E27FC236}">
                <a16:creationId xmlns:a16="http://schemas.microsoft.com/office/drawing/2014/main" id="{3A038D4B-C15A-2393-943D-1ADB33D93101}"/>
              </a:ext>
            </a:extLst>
          </p:cNvPr>
          <p:cNvSpPr>
            <a:spLocks noGrp="1"/>
          </p:cNvSpPr>
          <p:nvPr>
            <p:ph idx="1"/>
          </p:nvPr>
        </p:nvSpPr>
        <p:spPr>
          <a:xfrm>
            <a:off x="457200" y="1646237"/>
            <a:ext cx="4876800" cy="4830763"/>
          </a:xfrm>
        </p:spPr>
        <p:txBody>
          <a:bodyPr>
            <a:normAutofit fontScale="92500" lnSpcReduction="10000"/>
          </a:bodyPr>
          <a:lstStyle/>
          <a:p>
            <a:pPr>
              <a:buClr>
                <a:srgbClr val="00C4D7"/>
              </a:buClr>
            </a:pPr>
            <a:r>
              <a:rPr lang="en-US" sz="2400" b="0" i="0" u="none" strike="noStrike" baseline="0" dirty="0">
                <a:latin typeface="Open Sans" panose="020B0606030504020204" pitchFamily="34" charset="0"/>
              </a:rPr>
              <a:t>Applicant and any required contributor on the FAFSA must provide consent. They are consenting to:</a:t>
            </a:r>
          </a:p>
          <a:p>
            <a:pPr>
              <a:buClr>
                <a:srgbClr val="00C4D7"/>
              </a:buClr>
            </a:pPr>
            <a:r>
              <a:rPr lang="en-US" sz="2400" b="0" i="0" u="none" strike="noStrike" baseline="0" dirty="0">
                <a:latin typeface="Open Sans" panose="020B0606030504020204" pitchFamily="34" charset="0"/>
              </a:rPr>
              <a:t>Direct Data Exchange to import applicant, parent, parent spouse, and/or student spouse Federal Tax Information (FTI).</a:t>
            </a:r>
          </a:p>
          <a:p>
            <a:pPr>
              <a:buClr>
                <a:srgbClr val="00C4D7"/>
              </a:buClr>
            </a:pPr>
            <a:r>
              <a:rPr lang="en-US" sz="2400" b="0" i="0" u="none" strike="noStrike" baseline="0" dirty="0">
                <a:latin typeface="Open Sans" panose="020B0606030504020204" pitchFamily="34" charset="0"/>
              </a:rPr>
              <a:t>Redisclose FTI to state entities, institutions, and scholarship organizations.</a:t>
            </a:r>
          </a:p>
          <a:p>
            <a:pPr>
              <a:buClr>
                <a:srgbClr val="00C4D7"/>
              </a:buClr>
            </a:pPr>
            <a:r>
              <a:rPr lang="en-US" sz="2400" dirty="0">
                <a:latin typeface="Open Sans" panose="020B0606030504020204" pitchFamily="34" charset="0"/>
              </a:rPr>
              <a:t>If consent is not given student will not be eligible for need based aid.</a:t>
            </a:r>
            <a:endParaRPr lang="en-US" sz="2400" b="0" i="0" u="none" strike="noStrike" baseline="0" dirty="0">
              <a:latin typeface="Open Sans" panose="020B0606030504020204" pitchFamily="34" charset="0"/>
            </a:endParaRPr>
          </a:p>
          <a:p>
            <a:pPr>
              <a:buClr>
                <a:srgbClr val="00C4D7"/>
              </a:buClr>
            </a:pPr>
            <a:endParaRPr lang="en-US" dirty="0"/>
          </a:p>
        </p:txBody>
      </p:sp>
      <p:pic>
        <p:nvPicPr>
          <p:cNvPr id="6" name="Picture 5" descr="Cartoon checklist and pencil">
            <a:extLst>
              <a:ext uri="{FF2B5EF4-FFF2-40B4-BE49-F238E27FC236}">
                <a16:creationId xmlns:a16="http://schemas.microsoft.com/office/drawing/2014/main" id="{743E7478-FC5E-5431-6080-38253CC434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362200"/>
            <a:ext cx="3352800" cy="2514600"/>
          </a:xfrm>
          <a:prstGeom prst="rect">
            <a:avLst/>
          </a:prstGeom>
        </p:spPr>
      </p:pic>
    </p:spTree>
    <p:extLst>
      <p:ext uri="{BB962C8B-B14F-4D97-AF65-F5344CB8AC3E}">
        <p14:creationId xmlns:p14="http://schemas.microsoft.com/office/powerpoint/2010/main" val="2983961545"/>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679D69-5687-4032-924B-60CEAF9029FB}"/>
              </a:ext>
            </a:extLst>
          </p:cNvPr>
          <p:cNvSpPr>
            <a:spLocks noGrp="1"/>
          </p:cNvSpPr>
          <p:nvPr>
            <p:ph idx="1"/>
          </p:nvPr>
        </p:nvSpPr>
        <p:spPr>
          <a:xfrm>
            <a:off x="304800" y="2930912"/>
            <a:ext cx="8534400" cy="3774688"/>
          </a:xfrm>
        </p:spPr>
        <p:txBody>
          <a:bodyPr>
            <a:normAutofit fontScale="92500" lnSpcReduction="10000"/>
          </a:bodyPr>
          <a:lstStyle/>
          <a:p>
            <a:pPr>
              <a:buClr>
                <a:srgbClr val="00C4D7"/>
              </a:buClr>
            </a:pPr>
            <a:r>
              <a:rPr lang="en-US" sz="2200" b="0" i="0" u="none" strike="noStrike" baseline="0" dirty="0">
                <a:solidFill>
                  <a:srgbClr val="211D1E"/>
                </a:solidFill>
              </a:rPr>
              <a:t>Value of 529 accounts for the student owned by the parent(s) of a dependent applicant or owned by the student applicant </a:t>
            </a:r>
            <a:endParaRPr lang="en-US" altLang="en-US" sz="2200" dirty="0"/>
          </a:p>
          <a:p>
            <a:pPr>
              <a:buClr>
                <a:srgbClr val="00C4D7"/>
              </a:buClr>
            </a:pPr>
            <a:r>
              <a:rPr lang="en-US" altLang="en-US" sz="2200" dirty="0"/>
              <a:t>Child support received </a:t>
            </a:r>
            <a:r>
              <a:rPr lang="en-US" sz="2200" dirty="0">
                <a:effectLst/>
                <a:ea typeface="Times New Roman" panose="02020603050405020304" pitchFamily="18" charset="0"/>
              </a:rPr>
              <a:t>for the most recently complete calendar year</a:t>
            </a:r>
            <a:endParaRPr lang="en-US" altLang="en-US" sz="2200" dirty="0"/>
          </a:p>
          <a:p>
            <a:pPr>
              <a:buClr>
                <a:srgbClr val="00C4D7"/>
              </a:buClr>
            </a:pPr>
            <a:r>
              <a:rPr lang="en-US" altLang="en-US" sz="2200" dirty="0"/>
              <a:t>Net Worth of your businesses or for-profit agricultural operations. </a:t>
            </a:r>
            <a:endParaRPr lang="en-US" altLang="en-US" sz="2200" b="1" u="sng" dirty="0"/>
          </a:p>
          <a:p>
            <a:pPr marL="457200" lvl="1" indent="0">
              <a:buClr>
                <a:srgbClr val="00C4D7"/>
              </a:buClr>
              <a:buNone/>
            </a:pPr>
            <a:r>
              <a:rPr lang="en-US" altLang="en-US" sz="2200" b="1" u="sng" dirty="0"/>
              <a:t>Not</a:t>
            </a:r>
            <a:r>
              <a:rPr lang="en-US" altLang="en-US" sz="2200" b="1" dirty="0"/>
              <a:t> reported on FAFSA as an asset:</a:t>
            </a:r>
          </a:p>
          <a:p>
            <a:pPr lvl="1">
              <a:buClr>
                <a:srgbClr val="00C4D7"/>
              </a:buClr>
            </a:pPr>
            <a:r>
              <a:rPr lang="en-US" altLang="en-US" sz="2200" dirty="0"/>
              <a:t>Value of primary home</a:t>
            </a:r>
          </a:p>
          <a:p>
            <a:pPr lvl="1">
              <a:buClr>
                <a:srgbClr val="00C4D7"/>
              </a:buClr>
            </a:pPr>
            <a:r>
              <a:rPr lang="en-US" altLang="en-US" sz="2200" dirty="0"/>
              <a:t>Value of qualified retirement accounts</a:t>
            </a:r>
          </a:p>
          <a:p>
            <a:pPr lvl="1">
              <a:buClr>
                <a:srgbClr val="00C4D7"/>
              </a:buClr>
            </a:pPr>
            <a:r>
              <a:rPr lang="en-US" altLang="en-US" sz="2200" dirty="0"/>
              <a:t>Value of life insurance policies</a:t>
            </a:r>
          </a:p>
          <a:p>
            <a:pPr lvl="1">
              <a:buClr>
                <a:srgbClr val="00C4D7"/>
              </a:buClr>
            </a:pPr>
            <a:r>
              <a:rPr lang="en-US" altLang="en-US" sz="2200" dirty="0"/>
              <a:t>Value of personal property</a:t>
            </a:r>
          </a:p>
          <a:p>
            <a:pPr lvl="1">
              <a:buClr>
                <a:srgbClr val="00C4D7"/>
              </a:buClr>
            </a:pPr>
            <a:r>
              <a:rPr lang="en-US" altLang="en-US" sz="2200" dirty="0"/>
              <a:t>Value of 529 for any other family members (excluding applicant)</a:t>
            </a:r>
          </a:p>
          <a:p>
            <a:pPr marL="0" indent="0">
              <a:buClr>
                <a:srgbClr val="00C4D7"/>
              </a:buClr>
              <a:buNone/>
            </a:pPr>
            <a:endParaRPr lang="en-US" dirty="0"/>
          </a:p>
        </p:txBody>
      </p:sp>
      <p:sp>
        <p:nvSpPr>
          <p:cNvPr id="3" name="Title 2">
            <a:extLst>
              <a:ext uri="{FF2B5EF4-FFF2-40B4-BE49-F238E27FC236}">
                <a16:creationId xmlns:a16="http://schemas.microsoft.com/office/drawing/2014/main" id="{4B89CD70-47A7-43DA-881F-BCF3DDB00F31}"/>
              </a:ext>
            </a:extLst>
          </p:cNvPr>
          <p:cNvSpPr>
            <a:spLocks noGrp="1"/>
          </p:cNvSpPr>
          <p:nvPr>
            <p:ph type="title"/>
          </p:nvPr>
        </p:nvSpPr>
        <p:spPr/>
        <p:txBody>
          <a:bodyPr>
            <a:normAutofit/>
          </a:bodyPr>
          <a:lstStyle/>
          <a:p>
            <a:r>
              <a:rPr lang="en-US" sz="3300" dirty="0"/>
              <a:t>What is considered an asset?</a:t>
            </a:r>
          </a:p>
        </p:txBody>
      </p:sp>
      <p:sp>
        <p:nvSpPr>
          <p:cNvPr id="4" name="Slide Number Placeholder 3">
            <a:extLst>
              <a:ext uri="{FF2B5EF4-FFF2-40B4-BE49-F238E27FC236}">
                <a16:creationId xmlns:a16="http://schemas.microsoft.com/office/drawing/2014/main" id="{ED6F53B5-D10F-4E72-AC23-FC97FCBEE31D}"/>
              </a:ext>
            </a:extLst>
          </p:cNvPr>
          <p:cNvSpPr>
            <a:spLocks noGrp="1"/>
          </p:cNvSpPr>
          <p:nvPr>
            <p:ph type="sldNum" sz="quarter" idx="12"/>
          </p:nvPr>
        </p:nvSpPr>
        <p:spPr/>
        <p:txBody>
          <a:bodyPr/>
          <a:lstStyle/>
          <a:p>
            <a:fld id="{3ECAA9F2-51A7-FA4F-B019-4D81CA3B727C}" type="slidenum">
              <a:rPr lang="en-US" smtClean="0"/>
              <a:pPr/>
              <a:t>25</a:t>
            </a:fld>
            <a:endParaRPr lang="en-US" dirty="0"/>
          </a:p>
        </p:txBody>
      </p:sp>
      <p:grpSp>
        <p:nvGrpSpPr>
          <p:cNvPr id="13" name="Group 12">
            <a:extLst>
              <a:ext uri="{FF2B5EF4-FFF2-40B4-BE49-F238E27FC236}">
                <a16:creationId xmlns:a16="http://schemas.microsoft.com/office/drawing/2014/main" id="{39251001-F027-4B0A-974A-8D739F549DE2}"/>
              </a:ext>
            </a:extLst>
          </p:cNvPr>
          <p:cNvGrpSpPr/>
          <p:nvPr/>
        </p:nvGrpSpPr>
        <p:grpSpPr>
          <a:xfrm>
            <a:off x="139995" y="1834157"/>
            <a:ext cx="9081409" cy="1039475"/>
            <a:chOff x="139995" y="1834157"/>
            <a:chExt cx="8366549" cy="1039475"/>
          </a:xfrm>
        </p:grpSpPr>
        <p:sp>
          <p:nvSpPr>
            <p:cNvPr id="6" name="TextBox 5">
              <a:extLst>
                <a:ext uri="{FF2B5EF4-FFF2-40B4-BE49-F238E27FC236}">
                  <a16:creationId xmlns:a16="http://schemas.microsoft.com/office/drawing/2014/main" id="{9E454A75-F74B-4E46-A6FE-CBD041F2D49D}"/>
                </a:ext>
              </a:extLst>
            </p:cNvPr>
            <p:cNvSpPr txBox="1"/>
            <p:nvPr/>
          </p:nvSpPr>
          <p:spPr>
            <a:xfrm>
              <a:off x="139995" y="1834157"/>
              <a:ext cx="2298405" cy="1015663"/>
            </a:xfrm>
            <a:prstGeom prst="rect">
              <a:avLst/>
            </a:prstGeom>
            <a:noFill/>
          </p:spPr>
          <p:txBody>
            <a:bodyPr wrap="square">
              <a:spAutoFit/>
            </a:bodyPr>
            <a:lstStyle/>
            <a:p>
              <a:pPr lvl="1">
                <a:buClr>
                  <a:srgbClr val="41762C"/>
                </a:buClr>
                <a:buFont typeface="Wingdings" panose="05000000000000000000" pitchFamily="2" charset="2"/>
                <a:buChar char="ü"/>
              </a:pPr>
              <a:r>
                <a:rPr lang="en-US" altLang="en-US" sz="2000" dirty="0"/>
                <a:t>Cash</a:t>
              </a:r>
            </a:p>
            <a:p>
              <a:pPr lvl="1">
                <a:buClr>
                  <a:srgbClr val="41762C"/>
                </a:buClr>
                <a:buFont typeface="Wingdings" panose="05000000000000000000" pitchFamily="2" charset="2"/>
                <a:buChar char="ü"/>
              </a:pPr>
              <a:r>
                <a:rPr lang="en-US" altLang="en-US" sz="2000" dirty="0"/>
                <a:t>Checking</a:t>
              </a:r>
            </a:p>
            <a:p>
              <a:pPr lvl="1">
                <a:buClr>
                  <a:srgbClr val="41762C"/>
                </a:buClr>
                <a:buFont typeface="Wingdings" panose="05000000000000000000" pitchFamily="2" charset="2"/>
                <a:buChar char="ü"/>
              </a:pPr>
              <a:r>
                <a:rPr lang="en-US" altLang="en-US" sz="2000" dirty="0"/>
                <a:t>Savings</a:t>
              </a:r>
            </a:p>
          </p:txBody>
        </p:sp>
        <p:sp>
          <p:nvSpPr>
            <p:cNvPr id="8" name="TextBox 7">
              <a:extLst>
                <a:ext uri="{FF2B5EF4-FFF2-40B4-BE49-F238E27FC236}">
                  <a16:creationId xmlns:a16="http://schemas.microsoft.com/office/drawing/2014/main" id="{BC28AA6A-A037-491D-BF83-DDE559D0D46B}"/>
                </a:ext>
              </a:extLst>
            </p:cNvPr>
            <p:cNvSpPr txBox="1"/>
            <p:nvPr/>
          </p:nvSpPr>
          <p:spPr>
            <a:xfrm>
              <a:off x="1831824" y="1840093"/>
              <a:ext cx="4572000" cy="1015663"/>
            </a:xfrm>
            <a:prstGeom prst="rect">
              <a:avLst/>
            </a:prstGeom>
            <a:noFill/>
          </p:spPr>
          <p:txBody>
            <a:bodyPr wrap="square">
              <a:spAutoFit/>
            </a:bodyPr>
            <a:lstStyle/>
            <a:p>
              <a:pPr lvl="1">
                <a:buClr>
                  <a:srgbClr val="41762C"/>
                </a:buClr>
                <a:buFont typeface="Wingdings" panose="05000000000000000000" pitchFamily="2" charset="2"/>
                <a:buChar char="ü"/>
              </a:pPr>
              <a:r>
                <a:rPr lang="en-US" altLang="en-US" sz="2000" dirty="0"/>
                <a:t>Stocks</a:t>
              </a:r>
            </a:p>
            <a:p>
              <a:pPr lvl="1">
                <a:buClr>
                  <a:srgbClr val="41762C"/>
                </a:buClr>
                <a:buFont typeface="Wingdings" panose="05000000000000000000" pitchFamily="2" charset="2"/>
                <a:buChar char="ü"/>
              </a:pPr>
              <a:r>
                <a:rPr lang="en-US" altLang="en-US" sz="2000" dirty="0"/>
                <a:t>Bonds</a:t>
              </a:r>
            </a:p>
            <a:p>
              <a:pPr lvl="1">
                <a:buClr>
                  <a:srgbClr val="41762C"/>
                </a:buClr>
                <a:buFont typeface="Wingdings" panose="05000000000000000000" pitchFamily="2" charset="2"/>
                <a:buChar char="ü"/>
              </a:pPr>
              <a:r>
                <a:rPr lang="en-US" altLang="en-US" sz="2000" dirty="0"/>
                <a:t>Certificates of deposit (CD)</a:t>
              </a:r>
            </a:p>
          </p:txBody>
        </p:sp>
        <p:sp>
          <p:nvSpPr>
            <p:cNvPr id="10" name="TextBox 9">
              <a:extLst>
                <a:ext uri="{FF2B5EF4-FFF2-40B4-BE49-F238E27FC236}">
                  <a16:creationId xmlns:a16="http://schemas.microsoft.com/office/drawing/2014/main" id="{9755B361-F064-436B-B664-E7DD4208F4A4}"/>
                </a:ext>
              </a:extLst>
            </p:cNvPr>
            <p:cNvSpPr txBox="1"/>
            <p:nvPr/>
          </p:nvSpPr>
          <p:spPr>
            <a:xfrm>
              <a:off x="4925144" y="1857969"/>
              <a:ext cx="3581400" cy="1015663"/>
            </a:xfrm>
            <a:prstGeom prst="rect">
              <a:avLst/>
            </a:prstGeom>
            <a:noFill/>
          </p:spPr>
          <p:txBody>
            <a:bodyPr wrap="square">
              <a:spAutoFit/>
            </a:bodyPr>
            <a:lstStyle/>
            <a:p>
              <a:pPr lvl="1">
                <a:buClr>
                  <a:srgbClr val="41762C"/>
                </a:buClr>
                <a:buFont typeface="Wingdings" panose="05000000000000000000" pitchFamily="2" charset="2"/>
                <a:buChar char="ü"/>
              </a:pPr>
              <a:r>
                <a:rPr lang="en-US" altLang="en-US" sz="2000" dirty="0"/>
                <a:t>Bitcoin</a:t>
              </a:r>
            </a:p>
            <a:p>
              <a:pPr lvl="1">
                <a:buClr>
                  <a:srgbClr val="41762C"/>
                </a:buClr>
                <a:buFont typeface="Wingdings" panose="05000000000000000000" pitchFamily="2" charset="2"/>
                <a:buChar char="ü"/>
              </a:pPr>
              <a:r>
                <a:rPr lang="en-US" altLang="en-US" sz="2000" dirty="0"/>
                <a:t>Mutual funds </a:t>
              </a:r>
            </a:p>
            <a:p>
              <a:pPr lvl="1">
                <a:buClr>
                  <a:srgbClr val="41762C"/>
                </a:buClr>
                <a:buFont typeface="Wingdings" panose="05000000000000000000" pitchFamily="2" charset="2"/>
                <a:buChar char="ü"/>
              </a:pPr>
              <a:r>
                <a:rPr lang="en-US" altLang="en-US" sz="2000" dirty="0"/>
                <a:t>Net value of real estate    </a:t>
              </a:r>
            </a:p>
          </p:txBody>
        </p:sp>
      </p:grpSp>
      <p:sp>
        <p:nvSpPr>
          <p:cNvPr id="12" name="TextBox 11">
            <a:extLst>
              <a:ext uri="{FF2B5EF4-FFF2-40B4-BE49-F238E27FC236}">
                <a16:creationId xmlns:a16="http://schemas.microsoft.com/office/drawing/2014/main" id="{8DBBAA67-D3CD-4769-96C6-85647944B37E}"/>
              </a:ext>
            </a:extLst>
          </p:cNvPr>
          <p:cNvSpPr txBox="1"/>
          <p:nvPr/>
        </p:nvSpPr>
        <p:spPr>
          <a:xfrm>
            <a:off x="0" y="1474685"/>
            <a:ext cx="6705600" cy="369332"/>
          </a:xfrm>
          <a:prstGeom prst="rect">
            <a:avLst/>
          </a:prstGeom>
          <a:noFill/>
        </p:spPr>
        <p:txBody>
          <a:bodyPr wrap="square">
            <a:spAutoFit/>
          </a:bodyPr>
          <a:lstStyle/>
          <a:p>
            <a:pPr marL="457200" lvl="1" indent="0">
              <a:buClr>
                <a:schemeClr val="accent2"/>
              </a:buClr>
              <a:buNone/>
            </a:pPr>
            <a:r>
              <a:rPr lang="en-US" altLang="en-US" b="1" dirty="0"/>
              <a:t>Report the current value at time of filing the FAFSA:</a:t>
            </a:r>
          </a:p>
        </p:txBody>
      </p:sp>
    </p:spTree>
    <p:extLst>
      <p:ext uri="{BB962C8B-B14F-4D97-AF65-F5344CB8AC3E}">
        <p14:creationId xmlns:p14="http://schemas.microsoft.com/office/powerpoint/2010/main" val="559552301"/>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5005C5D-B460-C93D-3E30-B5A3D96F432A}"/>
              </a:ext>
            </a:extLst>
          </p:cNvPr>
          <p:cNvSpPr/>
          <p:nvPr/>
        </p:nvSpPr>
        <p:spPr>
          <a:xfrm>
            <a:off x="7010400" y="696232"/>
            <a:ext cx="1676400" cy="1676400"/>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sp>
        <p:nvSpPr>
          <p:cNvPr id="3" name="Title 1"/>
          <p:cNvSpPr>
            <a:spLocks noGrp="1"/>
          </p:cNvSpPr>
          <p:nvPr>
            <p:ph type="title"/>
          </p:nvPr>
        </p:nvSpPr>
        <p:spPr>
          <a:prstGeom prst="rect">
            <a:avLst/>
          </a:prstGeom>
        </p:spPr>
        <p:txBody>
          <a:bodyPr>
            <a:noAutofit/>
          </a:bodyPr>
          <a:lstStyle/>
          <a:p>
            <a:r>
              <a:rPr lang="en-US" sz="3300" dirty="0"/>
              <a:t>When Is A Student Automatically Considered “Independent”?</a:t>
            </a:r>
          </a:p>
        </p:txBody>
      </p:sp>
      <p:sp>
        <p:nvSpPr>
          <p:cNvPr id="2" name="Slide Number Placeholder 1">
            <a:extLst>
              <a:ext uri="{FF2B5EF4-FFF2-40B4-BE49-F238E27FC236}">
                <a16:creationId xmlns:a16="http://schemas.microsoft.com/office/drawing/2014/main" id="{F9317889-8447-B84F-8953-D2EC518275BC}"/>
              </a:ext>
            </a:extLst>
          </p:cNvPr>
          <p:cNvSpPr>
            <a:spLocks noGrp="1"/>
          </p:cNvSpPr>
          <p:nvPr>
            <p:ph type="sldNum" sz="quarter" idx="12"/>
          </p:nvPr>
        </p:nvSpPr>
        <p:spPr/>
        <p:txBody>
          <a:bodyPr/>
          <a:lstStyle/>
          <a:p>
            <a:fld id="{3ECAA9F2-51A7-FA4F-B019-4D81CA3B727C}" type="slidenum">
              <a:rPr lang="en-US" smtClean="0"/>
              <a:pPr/>
              <a:t>26</a:t>
            </a:fld>
            <a:endParaRPr lang="en-US" dirty="0"/>
          </a:p>
        </p:txBody>
      </p:sp>
      <p:sp>
        <p:nvSpPr>
          <p:cNvPr id="4" name="Content Placeholder 2"/>
          <p:cNvSpPr>
            <a:spLocks noGrp="1"/>
          </p:cNvSpPr>
          <p:nvPr>
            <p:ph idx="1"/>
          </p:nvPr>
        </p:nvSpPr>
        <p:spPr>
          <a:prstGeom prst="rect">
            <a:avLst/>
          </a:prstGeom>
        </p:spPr>
        <p:txBody>
          <a:bodyPr>
            <a:normAutofit fontScale="85000" lnSpcReduction="20000"/>
          </a:bodyPr>
          <a:lstStyle/>
          <a:p>
            <a:pPr>
              <a:buClr>
                <a:srgbClr val="00C4D7"/>
              </a:buClr>
            </a:pPr>
            <a:r>
              <a:rPr lang="en-US" dirty="0"/>
              <a:t>24 or older on Jan 1st of 2024</a:t>
            </a:r>
          </a:p>
          <a:p>
            <a:pPr>
              <a:buClr>
                <a:srgbClr val="00C4D7"/>
              </a:buClr>
            </a:pPr>
            <a:r>
              <a:rPr lang="en-US" dirty="0"/>
              <a:t>Married</a:t>
            </a:r>
          </a:p>
          <a:p>
            <a:pPr>
              <a:buClr>
                <a:srgbClr val="00C4D7"/>
              </a:buClr>
            </a:pPr>
            <a:r>
              <a:rPr lang="en-US" dirty="0"/>
              <a:t>Veteran (includes active-duty personnel)</a:t>
            </a:r>
          </a:p>
          <a:p>
            <a:pPr>
              <a:buClr>
                <a:srgbClr val="00C4D7"/>
              </a:buClr>
            </a:pPr>
            <a:r>
              <a:rPr lang="en-US" dirty="0"/>
              <a:t>Working on graduate level degree</a:t>
            </a:r>
          </a:p>
          <a:p>
            <a:pPr>
              <a:buClr>
                <a:srgbClr val="00C4D7"/>
              </a:buClr>
            </a:pPr>
            <a:r>
              <a:rPr lang="en-US" dirty="0"/>
              <a:t>Legally emancipated minor or in a legal guardianship with someone other than their parent or stepparent, as determined by a court in state of residence</a:t>
            </a:r>
          </a:p>
          <a:p>
            <a:pPr>
              <a:buClr>
                <a:srgbClr val="00C4D7"/>
              </a:buClr>
            </a:pPr>
            <a:r>
              <a:rPr lang="en-US" dirty="0"/>
              <a:t>Orphan, in foster care or ward of the court at </a:t>
            </a:r>
            <a:br>
              <a:rPr lang="en-US" dirty="0"/>
            </a:br>
            <a:r>
              <a:rPr lang="en-US" dirty="0"/>
              <a:t>anytime since the student turned 13</a:t>
            </a:r>
          </a:p>
          <a:p>
            <a:pPr>
              <a:buClr>
                <a:srgbClr val="00C4D7"/>
              </a:buClr>
            </a:pPr>
            <a:r>
              <a:rPr lang="en-US" dirty="0"/>
              <a:t>Have legal dependents other than spouse</a:t>
            </a:r>
          </a:p>
          <a:p>
            <a:pPr>
              <a:buClr>
                <a:srgbClr val="00C4D7"/>
              </a:buClr>
            </a:pPr>
            <a:r>
              <a:rPr lang="en-US" dirty="0"/>
              <a:t>Student deemed homeless by proper authority</a:t>
            </a:r>
          </a:p>
          <a:p>
            <a:pPr>
              <a:buClr>
                <a:srgbClr val="00C4D7"/>
              </a:buClr>
            </a:pPr>
            <a:r>
              <a:rPr lang="en-US" dirty="0"/>
              <a:t>(PA State Grant status can be different)</a:t>
            </a:r>
          </a:p>
          <a:p>
            <a:pPr>
              <a:buClr>
                <a:srgbClr val="00C4D7"/>
              </a:buClr>
            </a:pPr>
            <a:endParaRPr lang="en-US" dirty="0"/>
          </a:p>
        </p:txBody>
      </p:sp>
      <p:pic>
        <p:nvPicPr>
          <p:cNvPr id="11" name="Picture 10" descr="Orion_social.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01958" y="1048512"/>
            <a:ext cx="1156242" cy="1085088"/>
          </a:xfrm>
          <a:prstGeom prst="rect">
            <a:avLst/>
          </a:prstGeom>
        </p:spPr>
      </p:pic>
    </p:spTree>
    <p:extLst>
      <p:ext uri="{BB962C8B-B14F-4D97-AF65-F5344CB8AC3E}">
        <p14:creationId xmlns:p14="http://schemas.microsoft.com/office/powerpoint/2010/main" val="4032416161"/>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stretch>
            <a:fillRect/>
          </a:stretch>
        </p:blipFill>
        <p:spPr>
          <a:xfrm>
            <a:off x="7109446" y="5715000"/>
            <a:ext cx="1577354" cy="685800"/>
          </a:xfrm>
          <a:prstGeom prst="rect">
            <a:avLst/>
          </a:prstGeom>
        </p:spPr>
      </p:pic>
      <p:sp>
        <p:nvSpPr>
          <p:cNvPr id="3" name="Title 6"/>
          <p:cNvSpPr>
            <a:spLocks noGrp="1"/>
          </p:cNvSpPr>
          <p:nvPr>
            <p:ph type="title"/>
          </p:nvPr>
        </p:nvSpPr>
        <p:spPr>
          <a:xfrm>
            <a:off x="0" y="239740"/>
            <a:ext cx="9144000" cy="1043710"/>
          </a:xfrm>
          <a:prstGeom prst="rect">
            <a:avLst/>
          </a:prstGeom>
        </p:spPr>
        <p:txBody>
          <a:bodyPr>
            <a:normAutofit/>
          </a:bodyPr>
          <a:lstStyle/>
          <a:p>
            <a:r>
              <a:rPr lang="en-US" dirty="0">
                <a:solidFill>
                  <a:schemeClr val="bg1"/>
                </a:solidFill>
              </a:rPr>
              <a:t>Special Circumstances </a:t>
            </a:r>
          </a:p>
        </p:txBody>
      </p:sp>
      <p:sp>
        <p:nvSpPr>
          <p:cNvPr id="8" name="Content Placeholder 3"/>
          <p:cNvSpPr>
            <a:spLocks noGrp="1"/>
          </p:cNvSpPr>
          <p:nvPr>
            <p:ph idx="1"/>
          </p:nvPr>
        </p:nvSpPr>
        <p:spPr>
          <a:xfrm>
            <a:off x="76200" y="1524000"/>
            <a:ext cx="8458200" cy="4983162"/>
          </a:xfrm>
        </p:spPr>
        <p:txBody>
          <a:bodyPr>
            <a:normAutofit/>
          </a:bodyPr>
          <a:lstStyle/>
          <a:p>
            <a:pPr marL="0" indent="0">
              <a:buFontTx/>
              <a:buNone/>
              <a:defRPr/>
            </a:pPr>
            <a:r>
              <a:rPr lang="en-US" sz="4400" i="1" dirty="0">
                <a:solidFill>
                  <a:schemeClr val="tx1"/>
                </a:solidFill>
                <a:latin typeface="Brush Script MT" pitchFamily="66" charset="0"/>
              </a:rPr>
              <a:t>If things change…</a:t>
            </a:r>
            <a:endParaRPr lang="en-US" dirty="0">
              <a:solidFill>
                <a:schemeClr val="tx1"/>
              </a:solidFill>
            </a:endParaRPr>
          </a:p>
          <a:p>
            <a:pPr lvl="0"/>
            <a:r>
              <a:rPr lang="en-US" sz="2000" dirty="0">
                <a:sym typeface="Arial"/>
              </a:rPr>
              <a:t>Professional Judgment exceptions can also be made for </a:t>
            </a:r>
            <a:r>
              <a:rPr lang="en-US" sz="2000" u="sng" dirty="0">
                <a:sym typeface="Arial"/>
              </a:rPr>
              <a:t>special circumstances </a:t>
            </a:r>
            <a:r>
              <a:rPr lang="en-US" sz="2000" dirty="0">
                <a:sym typeface="Arial"/>
              </a:rPr>
              <a:t>due to income changes that are experienced before or after the FAFSA has been filed</a:t>
            </a:r>
            <a:endParaRPr lang="en-US" sz="2000" dirty="0"/>
          </a:p>
          <a:p>
            <a:pPr lvl="0"/>
            <a:r>
              <a:rPr lang="en-US" sz="2000" dirty="0">
                <a:sym typeface="Arial"/>
              </a:rPr>
              <a:t>Contact the financial aid office to discuss the situation</a:t>
            </a:r>
            <a:endParaRPr lang="en-US" sz="2000" dirty="0"/>
          </a:p>
          <a:p>
            <a:pPr lvl="0"/>
            <a:r>
              <a:rPr lang="en-US" sz="2000" dirty="0">
                <a:sym typeface="Arial"/>
              </a:rPr>
              <a:t>Separate forms for PA State Grant </a:t>
            </a:r>
            <a:r>
              <a:rPr lang="en-US" sz="2000" b="1" dirty="0">
                <a:solidFill>
                  <a:schemeClr val="accent4"/>
                </a:solidFill>
                <a:latin typeface="Open Sans Semibold" panose="020B0606030504020204" pitchFamily="34" charset="0"/>
                <a:ea typeface="Open Sans Semibold" panose="020B0606030504020204" pitchFamily="34" charset="0"/>
                <a:cs typeface="Open Sans Semibold" panose="020B0606030504020204" pitchFamily="34" charset="0"/>
                <a:sym typeface="Arial"/>
                <a:hlinkClick r:id="rId6">
                  <a:extLst>
                    <a:ext uri="{A12FA001-AC4F-418D-AE19-62706E023703}">
                      <ahyp:hlinkClr xmlns:ahyp="http://schemas.microsoft.com/office/drawing/2018/hyperlinkcolor" val="tx"/>
                    </a:ext>
                  </a:extLst>
                </a:hlinkClick>
              </a:rPr>
              <a:t>pheaa.org/forms</a:t>
            </a:r>
            <a:endParaRPr lang="en-US" sz="2000" b="1" dirty="0">
              <a:solidFill>
                <a:schemeClr val="accent4"/>
              </a:solidFill>
              <a:latin typeface="Open Sans Semibold" panose="020B0606030504020204" pitchFamily="34" charset="0"/>
              <a:ea typeface="Open Sans Semibold" panose="020B0606030504020204" pitchFamily="34" charset="0"/>
              <a:cs typeface="Open Sans Semibold" panose="020B0606030504020204" pitchFamily="34" charset="0"/>
              <a:sym typeface="Arial"/>
            </a:endParaRPr>
          </a:p>
          <a:p>
            <a:pPr>
              <a:defRPr/>
            </a:pPr>
            <a:endParaRPr lang="en-US" sz="2200" b="1" dirty="0">
              <a:solidFill>
                <a:schemeClr val="tx1"/>
              </a:solidFill>
            </a:endParaRPr>
          </a:p>
          <a:p>
            <a:pPr marL="0" indent="0">
              <a:buFontTx/>
              <a:buNone/>
              <a:defRPr/>
            </a:pPr>
            <a:endParaRPr lang="en-US" dirty="0">
              <a:solidFill>
                <a:schemeClr val="tx1"/>
              </a:solidFill>
            </a:endParaRPr>
          </a:p>
        </p:txBody>
      </p:sp>
    </p:spTree>
    <p:extLst>
      <p:ext uri="{BB962C8B-B14F-4D97-AF65-F5344CB8AC3E}">
        <p14:creationId xmlns:p14="http://schemas.microsoft.com/office/powerpoint/2010/main" val="3973709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9F80-76F0-5A2F-83A5-3A529269FEC0}"/>
              </a:ext>
            </a:extLst>
          </p:cNvPr>
          <p:cNvSpPr>
            <a:spLocks noGrp="1"/>
          </p:cNvSpPr>
          <p:nvPr>
            <p:ph type="title"/>
          </p:nvPr>
        </p:nvSpPr>
        <p:spPr/>
        <p:txBody>
          <a:bodyPr>
            <a:normAutofit/>
          </a:bodyPr>
          <a:lstStyle/>
          <a:p>
            <a:r>
              <a:rPr lang="en-US" sz="3300" dirty="0"/>
              <a:t>Student Unusual Circumstances </a:t>
            </a:r>
          </a:p>
        </p:txBody>
      </p:sp>
      <p:sp>
        <p:nvSpPr>
          <p:cNvPr id="3" name="Slide Number Placeholder 2">
            <a:extLst>
              <a:ext uri="{FF2B5EF4-FFF2-40B4-BE49-F238E27FC236}">
                <a16:creationId xmlns:a16="http://schemas.microsoft.com/office/drawing/2014/main" id="{62050D56-E7D0-B592-4667-605BE7FBBAB6}"/>
              </a:ext>
            </a:extLst>
          </p:cNvPr>
          <p:cNvSpPr>
            <a:spLocks noGrp="1"/>
          </p:cNvSpPr>
          <p:nvPr>
            <p:ph type="sldNum" sz="quarter" idx="12"/>
          </p:nvPr>
        </p:nvSpPr>
        <p:spPr/>
        <p:txBody>
          <a:bodyPr/>
          <a:lstStyle/>
          <a:p>
            <a:fld id="{3ECAA9F2-51A7-FA4F-B019-4D81CA3B727C}" type="slidenum">
              <a:rPr lang="en-US" smtClean="0"/>
              <a:pPr/>
              <a:t>28</a:t>
            </a:fld>
            <a:endParaRPr lang="en-US" dirty="0"/>
          </a:p>
        </p:txBody>
      </p:sp>
      <p:sp>
        <p:nvSpPr>
          <p:cNvPr id="4" name="Content Placeholder 3">
            <a:extLst>
              <a:ext uri="{FF2B5EF4-FFF2-40B4-BE49-F238E27FC236}">
                <a16:creationId xmlns:a16="http://schemas.microsoft.com/office/drawing/2014/main" id="{00B4D194-1F8C-B6B6-0F99-5290039A32CE}"/>
              </a:ext>
            </a:extLst>
          </p:cNvPr>
          <p:cNvSpPr>
            <a:spLocks noGrp="1"/>
          </p:cNvSpPr>
          <p:nvPr>
            <p:ph idx="1"/>
          </p:nvPr>
        </p:nvSpPr>
        <p:spPr/>
        <p:txBody>
          <a:bodyPr>
            <a:normAutofit fontScale="85000" lnSpcReduction="20000"/>
          </a:bodyPr>
          <a:lstStyle/>
          <a:p>
            <a:pPr marL="0" indent="0">
              <a:buClr>
                <a:schemeClr val="accent4">
                  <a:lumMod val="40000"/>
                  <a:lumOff val="60000"/>
                </a:schemeClr>
              </a:buClr>
              <a:buNone/>
            </a:pPr>
            <a:r>
              <a:rPr lang="en-US" dirty="0"/>
              <a:t>Prevents student from contacting parents or contacting parents would pose a risk to student.</a:t>
            </a:r>
          </a:p>
          <a:p>
            <a:pPr marL="0" indent="0">
              <a:buClr>
                <a:schemeClr val="accent4">
                  <a:lumMod val="40000"/>
                  <a:lumOff val="60000"/>
                </a:schemeClr>
              </a:buClr>
              <a:buNone/>
            </a:pPr>
            <a:endParaRPr lang="en-US" sz="1400" dirty="0"/>
          </a:p>
          <a:p>
            <a:pPr marL="0" indent="0">
              <a:buClr>
                <a:schemeClr val="accent4">
                  <a:lumMod val="40000"/>
                  <a:lumOff val="60000"/>
                </a:schemeClr>
              </a:buClr>
              <a:buNone/>
            </a:pPr>
            <a:r>
              <a:rPr lang="en-US" sz="2400" dirty="0"/>
              <a:t>A student may be experiencing </a:t>
            </a:r>
            <a:r>
              <a:rPr lang="en-US" sz="2400" b="1" dirty="0"/>
              <a:t>unusual circumstances </a:t>
            </a:r>
            <a:r>
              <a:rPr lang="en-US" sz="2400" dirty="0"/>
              <a:t>if they:</a:t>
            </a:r>
          </a:p>
          <a:p>
            <a:pPr marL="342900" lvl="1" indent="0">
              <a:buClr>
                <a:schemeClr val="accent4">
                  <a:lumMod val="40000"/>
                  <a:lumOff val="60000"/>
                </a:schemeClr>
              </a:buClr>
              <a:buNone/>
            </a:pPr>
            <a:endParaRPr lang="en-US" sz="1600" dirty="0"/>
          </a:p>
          <a:p>
            <a:pPr lvl="1">
              <a:buClr>
                <a:srgbClr val="00B0F0"/>
              </a:buClr>
              <a:buFont typeface="Wingdings" panose="05000000000000000000" pitchFamily="2" charset="2"/>
              <a:buChar char="Ø"/>
            </a:pPr>
            <a:r>
              <a:rPr lang="en-US" dirty="0"/>
              <a:t>Left home due to an abusive or threatening environment;</a:t>
            </a:r>
          </a:p>
          <a:p>
            <a:pPr lvl="1">
              <a:buClr>
                <a:srgbClr val="00B0F0"/>
              </a:buClr>
              <a:buFont typeface="Wingdings" panose="05000000000000000000" pitchFamily="2" charset="2"/>
              <a:buChar char="Ø"/>
            </a:pPr>
            <a:r>
              <a:rPr lang="en-US" dirty="0"/>
              <a:t>Are abandoned by or estranged from their parents, and have not been adopted;</a:t>
            </a:r>
          </a:p>
          <a:p>
            <a:pPr lvl="1">
              <a:buClr>
                <a:srgbClr val="00B0F0"/>
              </a:buClr>
              <a:buFont typeface="Wingdings" panose="05000000000000000000" pitchFamily="2" charset="2"/>
              <a:buChar char="Ø"/>
            </a:pPr>
            <a:r>
              <a:rPr lang="en-US" dirty="0"/>
              <a:t>Have refugee or asylee status and are separated from their parents, or their parents are displaced in a foreign country; </a:t>
            </a:r>
          </a:p>
          <a:p>
            <a:pPr lvl="1">
              <a:buClr>
                <a:srgbClr val="00B0F0"/>
              </a:buClr>
              <a:buFont typeface="Wingdings" panose="05000000000000000000" pitchFamily="2" charset="2"/>
              <a:buChar char="Ø"/>
            </a:pPr>
            <a:r>
              <a:rPr lang="en-US" dirty="0"/>
              <a:t>Are a victim of human trafficking; </a:t>
            </a:r>
          </a:p>
          <a:p>
            <a:pPr lvl="1">
              <a:buClr>
                <a:srgbClr val="00B0F0"/>
              </a:buClr>
              <a:buFont typeface="Wingdings" panose="05000000000000000000" pitchFamily="2" charset="2"/>
              <a:buChar char="Ø"/>
            </a:pPr>
            <a:r>
              <a:rPr lang="en-US" dirty="0"/>
              <a:t>Are incarcerated, or their parents are incarcerated, and contact with the parents would pose a risk to the student; or</a:t>
            </a:r>
          </a:p>
          <a:p>
            <a:pPr lvl="1">
              <a:buClr>
                <a:srgbClr val="00B0F0"/>
              </a:buClr>
              <a:buFont typeface="Wingdings" panose="05000000000000000000" pitchFamily="2" charset="2"/>
              <a:buChar char="Ø"/>
            </a:pPr>
            <a:r>
              <a:rPr lang="en-US" dirty="0"/>
              <a:t>Are otherwise unable to contact or locate their parents, and have not been adopted.</a:t>
            </a:r>
          </a:p>
        </p:txBody>
      </p:sp>
    </p:spTree>
    <p:extLst>
      <p:ext uri="{BB962C8B-B14F-4D97-AF65-F5344CB8AC3E}">
        <p14:creationId xmlns:p14="http://schemas.microsoft.com/office/powerpoint/2010/main" val="211608771"/>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3300" dirty="0"/>
              <a:t>After Filing</a:t>
            </a:r>
          </a:p>
        </p:txBody>
      </p:sp>
      <p:sp>
        <p:nvSpPr>
          <p:cNvPr id="3" name="Slide Number Placeholder 2">
            <a:extLst>
              <a:ext uri="{FF2B5EF4-FFF2-40B4-BE49-F238E27FC236}">
                <a16:creationId xmlns:a16="http://schemas.microsoft.com/office/drawing/2014/main" id="{FE0ACDE6-B2B3-A442-A155-29933591BCE9}"/>
              </a:ext>
            </a:extLst>
          </p:cNvPr>
          <p:cNvSpPr>
            <a:spLocks noGrp="1"/>
          </p:cNvSpPr>
          <p:nvPr>
            <p:ph type="sldNum" sz="quarter" idx="12"/>
          </p:nvPr>
        </p:nvSpPr>
        <p:spPr/>
        <p:txBody>
          <a:bodyPr/>
          <a:lstStyle/>
          <a:p>
            <a:fld id="{3ECAA9F2-51A7-FA4F-B019-4D81CA3B727C}" type="slidenum">
              <a:rPr lang="en-US" smtClean="0"/>
              <a:pPr/>
              <a:t>29</a:t>
            </a:fld>
            <a:endParaRPr lang="en-US" dirty="0"/>
          </a:p>
        </p:txBody>
      </p:sp>
      <p:graphicFrame>
        <p:nvGraphicFramePr>
          <p:cNvPr id="4" name="Diagram 3"/>
          <p:cNvGraphicFramePr/>
          <p:nvPr/>
        </p:nvGraphicFramePr>
        <p:xfrm>
          <a:off x="457200" y="1800380"/>
          <a:ext cx="8305800" cy="4448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79122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dirty="0">
                <a:solidFill>
                  <a:schemeClr val="bg1"/>
                </a:solidFill>
              </a:rPr>
              <a:t>Topics of Discussion</a:t>
            </a:r>
          </a:p>
        </p:txBody>
      </p:sp>
      <p:sp>
        <p:nvSpPr>
          <p:cNvPr id="4" name="Content Placeholder 2"/>
          <p:cNvSpPr>
            <a:spLocks noGrp="1"/>
          </p:cNvSpPr>
          <p:nvPr>
            <p:ph idx="1"/>
          </p:nvPr>
        </p:nvSpPr>
        <p:spPr>
          <a:xfrm>
            <a:off x="468842" y="1676400"/>
            <a:ext cx="8229600" cy="4830763"/>
          </a:xfrm>
        </p:spPr>
        <p:txBody>
          <a:bodyPr>
            <a:normAutofit/>
          </a:bodyPr>
          <a:lstStyle/>
          <a:p>
            <a:pPr>
              <a:buClr>
                <a:srgbClr val="3C8A8E"/>
              </a:buClr>
            </a:pPr>
            <a:endParaRPr lang="en-US" b="1" dirty="0">
              <a:solidFill>
                <a:srgbClr val="000000"/>
              </a:solidFill>
            </a:endParaRPr>
          </a:p>
          <a:p>
            <a:pPr marL="0" indent="0">
              <a:buClr>
                <a:srgbClr val="3C8A8E"/>
              </a:buClr>
              <a:buNone/>
            </a:pPr>
            <a:r>
              <a:rPr lang="en-US" sz="3000" b="1" dirty="0">
                <a:solidFill>
                  <a:srgbClr val="000000"/>
                </a:solidFill>
              </a:rPr>
              <a:t>Financial Aid 101</a:t>
            </a:r>
          </a:p>
          <a:p>
            <a:pPr lvl="1">
              <a:buClr>
                <a:srgbClr val="3C8A8E"/>
              </a:buClr>
            </a:pPr>
            <a:r>
              <a:rPr lang="en-US" dirty="0">
                <a:solidFill>
                  <a:srgbClr val="000000"/>
                </a:solidFill>
              </a:rPr>
              <a:t>Financial Aid Basics</a:t>
            </a:r>
          </a:p>
          <a:p>
            <a:pPr lvl="1">
              <a:buClr>
                <a:srgbClr val="3C8A8E"/>
              </a:buClr>
            </a:pPr>
            <a:r>
              <a:rPr lang="en-US" dirty="0">
                <a:solidFill>
                  <a:srgbClr val="000000"/>
                </a:solidFill>
              </a:rPr>
              <a:t>Types &amp; Sources of Aid</a:t>
            </a:r>
          </a:p>
          <a:p>
            <a:pPr>
              <a:buClr>
                <a:srgbClr val="3C8A8E"/>
              </a:buClr>
            </a:pPr>
            <a:r>
              <a:rPr lang="en-US" dirty="0">
                <a:solidFill>
                  <a:srgbClr val="000000"/>
                </a:solidFill>
              </a:rPr>
              <a:t>Federal &amp; State Aid</a:t>
            </a:r>
          </a:p>
          <a:p>
            <a:pPr>
              <a:buClr>
                <a:srgbClr val="3C8A8E"/>
              </a:buClr>
            </a:pPr>
            <a:r>
              <a:rPr lang="en-US" dirty="0">
                <a:solidFill>
                  <a:srgbClr val="000000"/>
                </a:solidFill>
              </a:rPr>
              <a:t>Five Steps to Financial Aid</a:t>
            </a:r>
          </a:p>
          <a:p>
            <a:pPr>
              <a:buClr>
                <a:srgbClr val="3C8A8E"/>
              </a:buClr>
            </a:pPr>
            <a:r>
              <a:rPr lang="en-US" dirty="0">
                <a:solidFill>
                  <a:srgbClr val="000000"/>
                </a:solidFill>
              </a:rPr>
              <a:t>Applying for Aid</a:t>
            </a:r>
          </a:p>
          <a:p>
            <a:pPr>
              <a:buClr>
                <a:srgbClr val="3C8A8E"/>
              </a:buClr>
            </a:pPr>
            <a:r>
              <a:rPr lang="en-US" dirty="0">
                <a:solidFill>
                  <a:srgbClr val="000000"/>
                </a:solidFill>
              </a:rPr>
              <a:t>What Happens Next?</a:t>
            </a:r>
          </a:p>
          <a:p>
            <a:pPr>
              <a:buClr>
                <a:srgbClr val="3C8A8E"/>
              </a:buClr>
            </a:pPr>
            <a:r>
              <a:rPr lang="en-US" dirty="0">
                <a:solidFill>
                  <a:srgbClr val="000000"/>
                </a:solidFill>
              </a:rPr>
              <a:t>Final Thoughts </a:t>
            </a:r>
          </a:p>
          <a:p>
            <a:pPr>
              <a:buClr>
                <a:srgbClr val="3C8A8E"/>
              </a:buClr>
            </a:pPr>
            <a:r>
              <a:rPr lang="en-US" dirty="0">
                <a:solidFill>
                  <a:srgbClr val="000000"/>
                </a:solidFill>
              </a:rPr>
              <a:t>Questions</a:t>
            </a:r>
          </a:p>
          <a:p>
            <a:pPr>
              <a:buClr>
                <a:srgbClr val="3C8A8E"/>
              </a:buClr>
            </a:pPr>
            <a:endParaRPr lang="en-US" b="1" dirty="0"/>
          </a:p>
        </p:txBody>
      </p:sp>
      <p:sp>
        <p:nvSpPr>
          <p:cNvPr id="5" name="Oval 4"/>
          <p:cNvSpPr/>
          <p:nvPr/>
        </p:nvSpPr>
        <p:spPr>
          <a:xfrm>
            <a:off x="6705600" y="533400"/>
            <a:ext cx="1676400" cy="1676400"/>
          </a:xfrm>
          <a:prstGeom prst="ellipse">
            <a:avLst/>
          </a:prstGeom>
          <a:solidFill>
            <a:srgbClr val="3443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sp>
        <p:nvSpPr>
          <p:cNvPr id="6" name="AutoShape 2" descr="Image result for lets ch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237" y="3810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66986"/>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prstGeom prst="rect">
            <a:avLst/>
          </a:prstGeom>
        </p:spPr>
        <p:txBody>
          <a:bodyPr>
            <a:normAutofit/>
          </a:bodyPr>
          <a:lstStyle/>
          <a:p>
            <a:r>
              <a:rPr lang="en-US" sz="3300" dirty="0"/>
              <a:t>Financial Aid Notification</a:t>
            </a:r>
          </a:p>
        </p:txBody>
      </p:sp>
      <p:sp>
        <p:nvSpPr>
          <p:cNvPr id="2" name="Slide Number Placeholder 1">
            <a:extLst>
              <a:ext uri="{FF2B5EF4-FFF2-40B4-BE49-F238E27FC236}">
                <a16:creationId xmlns:a16="http://schemas.microsoft.com/office/drawing/2014/main" id="{4B4E0BA7-8B0A-0540-9D81-D39EEA30D4EF}"/>
              </a:ext>
            </a:extLst>
          </p:cNvPr>
          <p:cNvSpPr>
            <a:spLocks noGrp="1"/>
          </p:cNvSpPr>
          <p:nvPr>
            <p:ph type="sldNum" sz="quarter" idx="12"/>
          </p:nvPr>
        </p:nvSpPr>
        <p:spPr/>
        <p:txBody>
          <a:bodyPr/>
          <a:lstStyle/>
          <a:p>
            <a:fld id="{3ECAA9F2-51A7-FA4F-B019-4D81CA3B727C}" type="slidenum">
              <a:rPr lang="en-US" smtClean="0"/>
              <a:pPr/>
              <a:t>30</a:t>
            </a:fld>
            <a:endParaRPr lang="en-US" dirty="0"/>
          </a:p>
        </p:txBody>
      </p:sp>
      <p:sp>
        <p:nvSpPr>
          <p:cNvPr id="4" name="Content Placeholder 2"/>
          <p:cNvSpPr>
            <a:spLocks noGrp="1"/>
          </p:cNvSpPr>
          <p:nvPr>
            <p:ph idx="1"/>
          </p:nvPr>
        </p:nvSpPr>
        <p:spPr>
          <a:prstGeom prst="rect">
            <a:avLst/>
          </a:prstGeom>
        </p:spPr>
        <p:txBody>
          <a:bodyPr/>
          <a:lstStyle/>
          <a:p>
            <a:pPr>
              <a:buClr>
                <a:srgbClr val="00C4D7"/>
              </a:buClr>
            </a:pPr>
            <a:r>
              <a:rPr lang="en-US" dirty="0"/>
              <a:t>Official notification from school about financial aid, terms and conditions</a:t>
            </a:r>
          </a:p>
          <a:p>
            <a:pPr>
              <a:buClr>
                <a:srgbClr val="00C4D7"/>
              </a:buClr>
            </a:pPr>
            <a:r>
              <a:rPr lang="en-US" dirty="0"/>
              <a:t>Lists the type and amount of aid to be received </a:t>
            </a:r>
          </a:p>
          <a:p>
            <a:pPr>
              <a:buClr>
                <a:srgbClr val="00C4D7"/>
              </a:buClr>
            </a:pPr>
            <a:r>
              <a:rPr lang="en-US" dirty="0"/>
              <a:t>Describes what must be done to accept or </a:t>
            </a:r>
            <a:br>
              <a:rPr lang="en-US" dirty="0"/>
            </a:br>
            <a:r>
              <a:rPr lang="en-US" dirty="0"/>
              <a:t>reject any aid</a:t>
            </a:r>
          </a:p>
          <a:p>
            <a:pPr>
              <a:buClr>
                <a:srgbClr val="00C4D7"/>
              </a:buClr>
            </a:pPr>
            <a:r>
              <a:rPr lang="en-US" dirty="0"/>
              <a:t>Discloses students' rights, responsibilities and academic requirements </a:t>
            </a:r>
          </a:p>
          <a:p>
            <a:pPr>
              <a:buClr>
                <a:srgbClr val="00C4D7"/>
              </a:buClr>
            </a:pPr>
            <a:endParaRPr lang="en-US" dirty="0"/>
          </a:p>
        </p:txBody>
      </p:sp>
    </p:spTree>
    <p:extLst>
      <p:ext uri="{BB962C8B-B14F-4D97-AF65-F5344CB8AC3E}">
        <p14:creationId xmlns:p14="http://schemas.microsoft.com/office/powerpoint/2010/main" val="639458025"/>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prstGeom prst="rect">
            <a:avLst/>
          </a:prstGeom>
        </p:spPr>
        <p:txBody>
          <a:bodyPr>
            <a:normAutofit/>
          </a:bodyPr>
          <a:lstStyle/>
          <a:p>
            <a:r>
              <a:rPr lang="en-US" sz="3300" dirty="0">
                <a:solidFill>
                  <a:schemeClr val="accent2"/>
                </a:solidFill>
              </a:rPr>
              <a:t>Step 4: </a:t>
            </a:r>
            <a:r>
              <a:rPr lang="en-US" sz="3300" dirty="0"/>
              <a:t>Comparing Packages</a:t>
            </a:r>
          </a:p>
        </p:txBody>
      </p:sp>
      <p:sp>
        <p:nvSpPr>
          <p:cNvPr id="2" name="Slide Number Placeholder 1">
            <a:extLst>
              <a:ext uri="{FF2B5EF4-FFF2-40B4-BE49-F238E27FC236}">
                <a16:creationId xmlns:a16="http://schemas.microsoft.com/office/drawing/2014/main" id="{39EA196A-C496-8A4A-A81D-4624B8AF9AC9}"/>
              </a:ext>
            </a:extLst>
          </p:cNvPr>
          <p:cNvSpPr>
            <a:spLocks noGrp="1"/>
          </p:cNvSpPr>
          <p:nvPr>
            <p:ph type="sldNum" sz="quarter" idx="12"/>
          </p:nvPr>
        </p:nvSpPr>
        <p:spPr/>
        <p:txBody>
          <a:bodyPr/>
          <a:lstStyle/>
          <a:p>
            <a:fld id="{3ECAA9F2-51A7-FA4F-B019-4D81CA3B727C}" type="slidenum">
              <a:rPr lang="en-US" smtClean="0"/>
              <a:pPr/>
              <a:t>31</a:t>
            </a:fld>
            <a:endParaRPr lang="en-US" dirty="0"/>
          </a:p>
        </p:txBody>
      </p:sp>
      <p:graphicFrame>
        <p:nvGraphicFramePr>
          <p:cNvPr id="5" name="Table 4"/>
          <p:cNvGraphicFramePr>
            <a:graphicFrameLocks noGrp="1"/>
          </p:cNvGraphicFramePr>
          <p:nvPr/>
        </p:nvGraphicFramePr>
        <p:xfrm>
          <a:off x="533400" y="1600200"/>
          <a:ext cx="8081771" cy="4967744"/>
        </p:xfrm>
        <a:graphic>
          <a:graphicData uri="http://schemas.openxmlformats.org/drawingml/2006/table">
            <a:tbl>
              <a:tblPr firstRow="1" bandRow="1">
                <a:tableStyleId>{5940675A-B579-460E-94D1-54222C63F5DA}</a:tableStyleId>
              </a:tblPr>
              <a:tblGrid>
                <a:gridCol w="2390939">
                  <a:extLst>
                    <a:ext uri="{9D8B030D-6E8A-4147-A177-3AD203B41FA5}">
                      <a16:colId xmlns:a16="http://schemas.microsoft.com/office/drawing/2014/main" val="20000"/>
                    </a:ext>
                  </a:extLst>
                </a:gridCol>
                <a:gridCol w="1896944">
                  <a:extLst>
                    <a:ext uri="{9D8B030D-6E8A-4147-A177-3AD203B41FA5}">
                      <a16:colId xmlns:a16="http://schemas.microsoft.com/office/drawing/2014/main" val="20001"/>
                    </a:ext>
                  </a:extLst>
                </a:gridCol>
                <a:gridCol w="1896944">
                  <a:extLst>
                    <a:ext uri="{9D8B030D-6E8A-4147-A177-3AD203B41FA5}">
                      <a16:colId xmlns:a16="http://schemas.microsoft.com/office/drawing/2014/main" val="20002"/>
                    </a:ext>
                  </a:extLst>
                </a:gridCol>
                <a:gridCol w="1896944">
                  <a:extLst>
                    <a:ext uri="{9D8B030D-6E8A-4147-A177-3AD203B41FA5}">
                      <a16:colId xmlns:a16="http://schemas.microsoft.com/office/drawing/2014/main" val="20003"/>
                    </a:ext>
                  </a:extLst>
                </a:gridCol>
              </a:tblGrid>
              <a:tr h="446014">
                <a:tc>
                  <a:txBody>
                    <a:bodyPr/>
                    <a:lstStyle/>
                    <a:p>
                      <a:pPr algn="ctr"/>
                      <a:r>
                        <a:rPr lang="en-US" sz="1500" b="1" dirty="0">
                          <a:solidFill>
                            <a:schemeClr val="bg1"/>
                          </a:solidFill>
                          <a:latin typeface="Open Sans"/>
                          <a:cs typeface="Open Sans"/>
                        </a:rPr>
                        <a:t>Cost</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rgbClr val="007299"/>
                    </a:solidFill>
                  </a:tcPr>
                </a:tc>
                <a:tc>
                  <a:txBody>
                    <a:bodyPr/>
                    <a:lstStyle/>
                    <a:p>
                      <a:pPr algn="ctr"/>
                      <a:r>
                        <a:rPr lang="en-US" sz="1500" b="1" dirty="0">
                          <a:solidFill>
                            <a:schemeClr val="bg1"/>
                          </a:solidFill>
                          <a:latin typeface="Open Sans"/>
                          <a:cs typeface="Open Sans"/>
                        </a:rPr>
                        <a:t>$20,000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rgbClr val="007299"/>
                    </a:solidFill>
                  </a:tcPr>
                </a:tc>
                <a:tc>
                  <a:txBody>
                    <a:bodyPr/>
                    <a:lstStyle/>
                    <a:p>
                      <a:pPr algn="ctr"/>
                      <a:r>
                        <a:rPr lang="en-US" sz="1500" b="1" dirty="0">
                          <a:solidFill>
                            <a:schemeClr val="bg1"/>
                          </a:solidFill>
                          <a:latin typeface="Open Sans"/>
                          <a:cs typeface="Open Sans"/>
                        </a:rPr>
                        <a:t>$30,000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rgbClr val="007299"/>
                    </a:solidFill>
                  </a:tcPr>
                </a:tc>
                <a:tc>
                  <a:txBody>
                    <a:bodyPr/>
                    <a:lstStyle/>
                    <a:p>
                      <a:pPr algn="ctr"/>
                      <a:r>
                        <a:rPr lang="en-US" sz="1500" b="1" dirty="0">
                          <a:solidFill>
                            <a:schemeClr val="bg1"/>
                          </a:solidFill>
                          <a:latin typeface="Open Sans"/>
                          <a:cs typeface="Open Sans"/>
                        </a:rPr>
                        <a:t>$50,000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rgbClr val="007299"/>
                    </a:solidFill>
                  </a:tcPr>
                </a:tc>
                <a:extLst>
                  <a:ext uri="{0D108BD9-81ED-4DB2-BD59-A6C34878D82A}">
                    <a16:rowId xmlns:a16="http://schemas.microsoft.com/office/drawing/2014/main" val="10000"/>
                  </a:ext>
                </a:extLst>
              </a:tr>
              <a:tr h="4476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prstClr val="black"/>
                          </a:solidFill>
                        </a:rPr>
                        <a:t>SAI</a:t>
                      </a:r>
                      <a:endParaRPr lang="en-US" sz="1500" b="1" dirty="0">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bg1"/>
                    </a:solidFill>
                  </a:tcPr>
                </a:tc>
                <a:tc>
                  <a:txBody>
                    <a:bodyPr/>
                    <a:lstStyle/>
                    <a:p>
                      <a:pPr algn="ctr"/>
                      <a:r>
                        <a:rPr lang="en-US" sz="1500" b="0" dirty="0">
                          <a:solidFill>
                            <a:schemeClr val="tx2"/>
                          </a:solidFill>
                          <a:latin typeface="Arial"/>
                          <a:cs typeface="Arial"/>
                        </a:rPr>
                        <a:t>$ 3,000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bg1"/>
                    </a:solidFill>
                  </a:tcPr>
                </a:tc>
                <a:tc>
                  <a:txBody>
                    <a:bodyPr/>
                    <a:lstStyle/>
                    <a:p>
                      <a:pPr algn="ctr"/>
                      <a:r>
                        <a:rPr lang="en-US" sz="1500" b="0" dirty="0">
                          <a:solidFill>
                            <a:schemeClr val="tx2"/>
                          </a:solidFill>
                          <a:latin typeface="+mn-lt"/>
                          <a:cs typeface="Arial"/>
                        </a:rPr>
                        <a:t>$ 3,000</a:t>
                      </a:r>
                    </a:p>
                  </a:txBody>
                  <a:tcPr marL="89203" marR="89203" marT="0" marB="0" anchor="ctr">
                    <a:lnL w="9525" cap="flat" cmpd="sng" algn="ctr">
                      <a:solidFill>
                        <a:prstClr val="white">
                          <a:lumMod val="75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bg1"/>
                    </a:solidFill>
                  </a:tcPr>
                </a:tc>
                <a:tc>
                  <a:txBody>
                    <a:bodyPr/>
                    <a:lstStyle/>
                    <a:p>
                      <a:pPr algn="ctr"/>
                      <a:r>
                        <a:rPr lang="en-US" sz="1500" b="0" dirty="0">
                          <a:solidFill>
                            <a:schemeClr val="tx2"/>
                          </a:solidFill>
                          <a:latin typeface="+mn-lt"/>
                          <a:cs typeface="Arial"/>
                        </a:rPr>
                        <a:t>$ 3,000</a:t>
                      </a:r>
                    </a:p>
                  </a:txBody>
                  <a:tcPr marL="89203" marR="89203" marT="0" marB="0" anchor="ctr">
                    <a:lnL w="6350" cap="flat" cmpd="sng" algn="ctr">
                      <a:solidFill>
                        <a:prstClr val="white">
                          <a:lumMod val="50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7661">
                <a:tc>
                  <a:txBody>
                    <a:bodyPr/>
                    <a:lstStyle/>
                    <a:p>
                      <a:pPr algn="ctr"/>
                      <a:r>
                        <a:rPr lang="en-US" sz="1500" b="1" dirty="0">
                          <a:latin typeface="+mn-lt"/>
                          <a:cs typeface="Arial"/>
                        </a:rPr>
                        <a:t>Need</a:t>
                      </a:r>
                      <a:endParaRPr lang="en-US" sz="1500" b="1" dirty="0">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solidFill>
                            <a:prstClr val="black"/>
                          </a:solidFill>
                        </a:rPr>
                        <a:t>$17,000</a:t>
                      </a:r>
                      <a:endParaRPr lang="en-US" sz="1500" b="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pPr algn="ctr"/>
                      <a:r>
                        <a:rPr lang="en-US" sz="1500" b="0" dirty="0">
                          <a:solidFill>
                            <a:prstClr val="black"/>
                          </a:solidFill>
                        </a:rPr>
                        <a:t>$27,000</a:t>
                      </a:r>
                      <a:endParaRPr lang="en-US" sz="1500" b="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pPr algn="ctr"/>
                      <a:r>
                        <a:rPr lang="en-US" sz="1500" b="0" dirty="0">
                          <a:solidFill>
                            <a:prstClr val="black"/>
                          </a:solidFill>
                        </a:rPr>
                        <a:t>$47,000</a:t>
                      </a:r>
                      <a:endParaRPr lang="en-US" sz="1500" b="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7661">
                <a:tc>
                  <a:txBody>
                    <a:bodyPr/>
                    <a:lstStyle/>
                    <a:p>
                      <a:pPr algn="ctr"/>
                      <a:r>
                        <a:rPr lang="en-US" sz="1500" b="1" dirty="0">
                          <a:solidFill>
                            <a:schemeClr val="tx1"/>
                          </a:solidFill>
                          <a:latin typeface="+mn-lt"/>
                          <a:cs typeface="Arial"/>
                        </a:rPr>
                        <a:t>Free Money </a:t>
                      </a:r>
                      <a:endParaRPr lang="en-US" sz="1500" b="1" dirty="0">
                        <a:solidFill>
                          <a:schemeClr val="tx1"/>
                        </a:solidFill>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92278F">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a:rPr>
                        <a:t>$ 6,000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92278F">
                        <a:alpha val="25000"/>
                      </a:srgbClr>
                    </a:solidFill>
                  </a:tcPr>
                </a:tc>
                <a:tc>
                  <a:txBody>
                    <a:bodyPr/>
                    <a:lstStyle/>
                    <a:p>
                      <a:pPr algn="ctr"/>
                      <a:r>
                        <a:rPr lang="en-US" sz="1500" b="0" dirty="0">
                          <a:solidFill>
                            <a:schemeClr val="tx1"/>
                          </a:solidFill>
                          <a:latin typeface="+mn-lt"/>
                          <a:cs typeface="Arial"/>
                        </a:rPr>
                        <a:t>$ 8,000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92278F">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a:rPr>
                        <a:t>$18,000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92278F">
                        <a:alpha val="25000"/>
                      </a:srgbClr>
                    </a:solidFill>
                  </a:tcPr>
                </a:tc>
                <a:extLst>
                  <a:ext uri="{0D108BD9-81ED-4DB2-BD59-A6C34878D82A}">
                    <a16:rowId xmlns:a16="http://schemas.microsoft.com/office/drawing/2014/main" val="10003"/>
                  </a:ext>
                </a:extLst>
              </a:tr>
              <a:tr h="4476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cs typeface="Arial"/>
                        </a:rPr>
                        <a:t>Loans</a:t>
                      </a:r>
                      <a:endParaRPr lang="en-US" sz="1500" b="1" dirty="0">
                        <a:solidFill>
                          <a:schemeClr val="tx1"/>
                        </a:solidFill>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41762C">
                        <a:alpha val="25000"/>
                      </a:srgbClr>
                    </a:solidFill>
                  </a:tcPr>
                </a:tc>
                <a:tc>
                  <a:txBody>
                    <a:bodyPr/>
                    <a:lstStyle/>
                    <a:p>
                      <a:pPr algn="ctr"/>
                      <a:r>
                        <a:rPr lang="en-US" sz="1500" b="0" dirty="0">
                          <a:solidFill>
                            <a:schemeClr val="tx1"/>
                          </a:solidFill>
                          <a:latin typeface="+mn-lt"/>
                          <a:cs typeface="Arial"/>
                        </a:rPr>
                        <a:t>$ 5,500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41762C">
                        <a:alpha val="25000"/>
                      </a:srgbClr>
                    </a:solidFill>
                  </a:tcPr>
                </a:tc>
                <a:tc>
                  <a:txBody>
                    <a:bodyPr/>
                    <a:lstStyle/>
                    <a:p>
                      <a:pPr algn="ctr"/>
                      <a:r>
                        <a:rPr lang="en-US" sz="1500" b="0" dirty="0">
                          <a:solidFill>
                            <a:schemeClr val="tx1"/>
                          </a:solidFill>
                          <a:latin typeface="+mn-lt"/>
                          <a:cs typeface="Arial"/>
                        </a:rPr>
                        <a:t>$ 7,000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41762C">
                        <a:alpha val="25000"/>
                      </a:srgbClr>
                    </a:solidFill>
                  </a:tcPr>
                </a:tc>
                <a:tc>
                  <a:txBody>
                    <a:bodyPr/>
                    <a:lstStyle/>
                    <a:p>
                      <a:pPr algn="ctr"/>
                      <a:r>
                        <a:rPr lang="en-US" sz="1500" b="0" dirty="0">
                          <a:solidFill>
                            <a:schemeClr val="tx1"/>
                          </a:solidFill>
                          <a:latin typeface="+mn-lt"/>
                          <a:cs typeface="Arial"/>
                        </a:rPr>
                        <a:t>$ 8,000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41762C">
                        <a:alpha val="25000"/>
                      </a:srgbClr>
                    </a:solidFill>
                  </a:tcPr>
                </a:tc>
                <a:extLst>
                  <a:ext uri="{0D108BD9-81ED-4DB2-BD59-A6C34878D82A}">
                    <a16:rowId xmlns:a16="http://schemas.microsoft.com/office/drawing/2014/main" val="10004"/>
                  </a:ext>
                </a:extLst>
              </a:tr>
              <a:tr h="4476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cs typeface="Arial"/>
                        </a:rPr>
                        <a:t>Work-Study</a:t>
                      </a:r>
                      <a:endParaRPr lang="en-US" sz="1500" b="1" dirty="0">
                        <a:solidFill>
                          <a:schemeClr val="tx1"/>
                        </a:solidFill>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9900">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a:rPr>
                        <a:t>$ 0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9900">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mn-lt"/>
                          <a:cs typeface="Arial"/>
                        </a:rPr>
                        <a:t>$ 2,000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9900">
                        <a:alpha val="25000"/>
                      </a:srgbClr>
                    </a:solidFill>
                  </a:tcPr>
                </a:tc>
                <a:tc>
                  <a:txBody>
                    <a:bodyPr/>
                    <a:lstStyle/>
                    <a:p>
                      <a:pPr algn="ctr"/>
                      <a:r>
                        <a:rPr lang="en-US" sz="1500" b="0" dirty="0">
                          <a:solidFill>
                            <a:schemeClr val="tx1"/>
                          </a:solidFill>
                          <a:latin typeface="+mn-lt"/>
                          <a:cs typeface="Arial"/>
                        </a:rPr>
                        <a:t>$ 3,000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FF9900">
                        <a:alpha val="25000"/>
                      </a:srgbClr>
                    </a:solidFill>
                  </a:tcPr>
                </a:tc>
                <a:extLst>
                  <a:ext uri="{0D108BD9-81ED-4DB2-BD59-A6C34878D82A}">
                    <a16:rowId xmlns:a16="http://schemas.microsoft.com/office/drawing/2014/main" val="10005"/>
                  </a:ext>
                </a:extLst>
              </a:tr>
              <a:tr h="622186">
                <a:tc>
                  <a:txBody>
                    <a:bodyPr/>
                    <a:lstStyle/>
                    <a:p>
                      <a:pPr algn="ctr"/>
                      <a:r>
                        <a:rPr lang="en-US" sz="1500" b="1" dirty="0">
                          <a:latin typeface="+mn-lt"/>
                          <a:cs typeface="Arial"/>
                        </a:rPr>
                        <a:t>TOTAL AID</a:t>
                      </a:r>
                      <a:endParaRPr lang="en-US" sz="1500" b="1" dirty="0">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pPr algn="ctr"/>
                      <a:r>
                        <a:rPr lang="en-US" sz="1500" b="1" dirty="0">
                          <a:solidFill>
                            <a:prstClr val="black"/>
                          </a:solidFill>
                        </a:rPr>
                        <a:t>$11,500</a:t>
                      </a:r>
                      <a:endParaRPr lang="en-US" sz="150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prstClr val="black"/>
                          </a:solidFill>
                        </a:rPr>
                        <a:t>$17,000</a:t>
                      </a:r>
                      <a:endParaRPr lang="en-US" sz="150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prstClr val="black"/>
                          </a:solidFill>
                        </a:rPr>
                        <a:t>$29,000</a:t>
                      </a:r>
                      <a:endParaRPr lang="en-US" sz="150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47661">
                <a:tc>
                  <a:txBody>
                    <a:bodyPr/>
                    <a:lstStyle/>
                    <a:p>
                      <a:pPr algn="ctr"/>
                      <a:endParaRPr lang="en-US" sz="1500" b="0" dirty="0">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4">
                        <a:lumMod val="60000"/>
                        <a:lumOff val="40000"/>
                        <a:alpha val="1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4">
                        <a:lumMod val="60000"/>
                        <a:lumOff val="40000"/>
                        <a:alpha val="15000"/>
                      </a:schemeClr>
                    </a:solidFill>
                  </a:tcPr>
                </a:tc>
                <a:tc>
                  <a:txBody>
                    <a:bodyPr/>
                    <a:lstStyle/>
                    <a:p>
                      <a:pPr algn="ctr"/>
                      <a:endParaRPr lang="en-US" sz="1500"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4">
                        <a:lumMod val="60000"/>
                        <a:lumOff val="40000"/>
                        <a:alpha val="1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b="1" dirty="0">
                        <a:solidFill>
                          <a:schemeClr val="tx2"/>
                        </a:solidFill>
                        <a:latin typeface="+mn-lt"/>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4">
                        <a:lumMod val="60000"/>
                        <a:lumOff val="40000"/>
                        <a:alpha val="15000"/>
                      </a:schemeClr>
                    </a:solidFill>
                  </a:tcPr>
                </a:tc>
                <a:extLst>
                  <a:ext uri="{0D108BD9-81ED-4DB2-BD59-A6C34878D82A}">
                    <a16:rowId xmlns:a16="http://schemas.microsoft.com/office/drawing/2014/main" val="10007"/>
                  </a:ext>
                </a:extLst>
              </a:tr>
              <a:tr h="618893">
                <a:tc>
                  <a:txBody>
                    <a:bodyPr/>
                    <a:lstStyle/>
                    <a:p>
                      <a:pPr algn="ctr"/>
                      <a:r>
                        <a:rPr lang="en-US" sz="1500" b="1" dirty="0">
                          <a:latin typeface="+mn-lt"/>
                          <a:cs typeface="Arial"/>
                        </a:rPr>
                        <a:t>Gap = </a:t>
                      </a:r>
                      <a:br>
                        <a:rPr lang="en-US" sz="1500" b="1" dirty="0">
                          <a:latin typeface="+mn-lt"/>
                          <a:cs typeface="Arial"/>
                        </a:rPr>
                      </a:br>
                      <a:r>
                        <a:rPr lang="en-US" sz="1500" b="1" dirty="0">
                          <a:latin typeface="+mn-lt"/>
                          <a:cs typeface="Arial"/>
                        </a:rPr>
                        <a:t>(Cost – Aid) </a:t>
                      </a:r>
                      <a:endParaRPr lang="en-US" sz="1500" b="1" dirty="0">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2"/>
                          </a:solidFill>
                          <a:latin typeface="+mn-lt"/>
                          <a:cs typeface="Arial"/>
                        </a:rPr>
                        <a:t>$ 8,500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solidFill>
                  </a:tcPr>
                </a:tc>
                <a:tc>
                  <a:txBody>
                    <a:bodyPr/>
                    <a:lstStyle/>
                    <a:p>
                      <a:pPr algn="ctr"/>
                      <a:r>
                        <a:rPr lang="en-US" sz="1500" b="1" dirty="0">
                          <a:solidFill>
                            <a:schemeClr val="tx2"/>
                          </a:solidFill>
                          <a:latin typeface="+mn-lt"/>
                          <a:cs typeface="Arial"/>
                        </a:rPr>
                        <a:t>$13,000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2"/>
                          </a:solidFill>
                          <a:latin typeface="+mn-lt"/>
                          <a:cs typeface="Arial"/>
                        </a:rPr>
                        <a:t>$21,000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946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rgbClr val="FFFFFF"/>
                          </a:solidFill>
                          <a:latin typeface="+mn-lt"/>
                          <a:cs typeface="Arial"/>
                        </a:rPr>
                        <a:t>Actual Cont. = </a:t>
                      </a:r>
                      <a:br>
                        <a:rPr lang="en-US" sz="1500" b="1" dirty="0">
                          <a:solidFill>
                            <a:srgbClr val="FFFFFF"/>
                          </a:solidFill>
                          <a:latin typeface="+mn-lt"/>
                          <a:cs typeface="Arial"/>
                        </a:rPr>
                      </a:br>
                      <a:r>
                        <a:rPr lang="en-US" sz="1500" b="0" dirty="0">
                          <a:solidFill>
                            <a:srgbClr val="FFFFFF"/>
                          </a:solidFill>
                          <a:latin typeface="+mn-lt"/>
                          <a:cs typeface="Arial"/>
                        </a:rPr>
                        <a:t>(Cost – Free $) </a:t>
                      </a:r>
                      <a:endParaRPr lang="en-US" sz="1500" b="0" dirty="0">
                        <a:solidFill>
                          <a:srgbClr val="FFFFFF"/>
                        </a:solidFill>
                        <a:latin typeface="Arial"/>
                        <a:cs typeface="Arial"/>
                      </a:endParaRP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41762C"/>
                    </a:solidFill>
                  </a:tcPr>
                </a:tc>
                <a:tc>
                  <a:txBody>
                    <a:bodyPr/>
                    <a:lstStyle/>
                    <a:p>
                      <a:pPr algn="ctr"/>
                      <a:r>
                        <a:rPr lang="en-US" sz="1500" b="1" dirty="0">
                          <a:solidFill>
                            <a:srgbClr val="FFFFFF"/>
                          </a:solidFill>
                          <a:latin typeface="+mn-lt"/>
                          <a:cs typeface="Arial"/>
                        </a:rPr>
                        <a:t>$14,000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41762C"/>
                    </a:solidFill>
                  </a:tcPr>
                </a:tc>
                <a:tc>
                  <a:txBody>
                    <a:bodyPr/>
                    <a:lstStyle/>
                    <a:p>
                      <a:pPr algn="ctr"/>
                      <a:r>
                        <a:rPr lang="en-US" sz="1500" b="1" dirty="0">
                          <a:solidFill>
                            <a:srgbClr val="FFFFFF"/>
                          </a:solidFill>
                          <a:latin typeface="+mn-lt"/>
                          <a:cs typeface="Arial"/>
                        </a:rPr>
                        <a:t>$22,000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41762C"/>
                    </a:solidFill>
                  </a:tcPr>
                </a:tc>
                <a:tc>
                  <a:txBody>
                    <a:bodyPr/>
                    <a:lstStyle/>
                    <a:p>
                      <a:pPr algn="ctr"/>
                      <a:r>
                        <a:rPr lang="en-US" sz="1500" b="1" dirty="0">
                          <a:solidFill>
                            <a:srgbClr val="FFFFFF"/>
                          </a:solidFill>
                          <a:latin typeface="+mn-lt"/>
                          <a:cs typeface="Arial"/>
                        </a:rPr>
                        <a:t>$32,000</a:t>
                      </a:r>
                    </a:p>
                  </a:txBody>
                  <a:tcPr marL="89203" marR="89203" marT="0" marB="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41762C"/>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018631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Financial Aid Forms</a:t>
            </a:r>
          </a:p>
        </p:txBody>
      </p:sp>
      <p:pic>
        <p:nvPicPr>
          <p:cNvPr id="6" name="Picture 5"/>
          <p:cNvPicPr>
            <a:picLocks noChangeAspect="1"/>
          </p:cNvPicPr>
          <p:nvPr/>
        </p:nvPicPr>
        <p:blipFill>
          <a:blip r:embed="rId5"/>
          <a:stretch>
            <a:fillRect/>
          </a:stretch>
        </p:blipFill>
        <p:spPr>
          <a:xfrm>
            <a:off x="7109446" y="5715000"/>
            <a:ext cx="1577354" cy="685800"/>
          </a:xfrm>
          <a:prstGeom prst="rect">
            <a:avLst/>
          </a:prstGeom>
        </p:spPr>
      </p:pic>
      <p:sp>
        <p:nvSpPr>
          <p:cNvPr id="10" name="Content Placeholder 2"/>
          <p:cNvSpPr txBox="1">
            <a:spLocks/>
          </p:cNvSpPr>
          <p:nvPr/>
        </p:nvSpPr>
        <p:spPr bwMode="auto">
          <a:xfrm>
            <a:off x="0" y="1447800"/>
            <a:ext cx="9144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lvl1pPr marL="342900" indent="-342900" algn="l" rtl="0" eaLnBrk="0" fontAlgn="base" hangingPunct="0">
              <a:spcBef>
                <a:spcPct val="20000"/>
              </a:spcBef>
              <a:spcAft>
                <a:spcPct val="0"/>
              </a:spcAft>
              <a:buClr>
                <a:srgbClr val="00A4E3"/>
              </a:buClr>
              <a:buChar char="•"/>
              <a:defRPr sz="2800">
                <a:solidFill>
                  <a:srgbClr val="606062"/>
                </a:solidFill>
                <a:latin typeface="+mn-lt"/>
                <a:ea typeface="+mn-ea"/>
                <a:cs typeface="+mn-cs"/>
              </a:defRPr>
            </a:lvl1pPr>
            <a:lvl2pPr marL="742950" indent="-285750" algn="l" rtl="0" eaLnBrk="0" fontAlgn="base" hangingPunct="0">
              <a:spcBef>
                <a:spcPct val="20000"/>
              </a:spcBef>
              <a:spcAft>
                <a:spcPct val="0"/>
              </a:spcAft>
              <a:buClr>
                <a:srgbClr val="00A4E3"/>
              </a:buClr>
              <a:buChar char="–"/>
              <a:defRPr sz="2400">
                <a:solidFill>
                  <a:srgbClr val="606062"/>
                </a:solidFill>
                <a:latin typeface="+mn-lt"/>
                <a:ea typeface="+mn-ea"/>
              </a:defRPr>
            </a:lvl2pPr>
            <a:lvl3pPr marL="1143000" indent="-228600" algn="l" rtl="0" eaLnBrk="0" fontAlgn="base" hangingPunct="0">
              <a:spcBef>
                <a:spcPct val="20000"/>
              </a:spcBef>
              <a:spcAft>
                <a:spcPct val="0"/>
              </a:spcAft>
              <a:buClr>
                <a:srgbClr val="00A4E3"/>
              </a:buClr>
              <a:buChar char="•"/>
              <a:defRPr sz="2000">
                <a:solidFill>
                  <a:srgbClr val="606062"/>
                </a:solidFill>
                <a:latin typeface="+mn-lt"/>
                <a:ea typeface="+mn-ea"/>
              </a:defRPr>
            </a:lvl3pPr>
            <a:lvl4pPr marL="1600200" indent="-228600" algn="l" rtl="0" eaLnBrk="0" fontAlgn="base" hangingPunct="0">
              <a:spcBef>
                <a:spcPct val="20000"/>
              </a:spcBef>
              <a:spcAft>
                <a:spcPct val="0"/>
              </a:spcAft>
              <a:buClr>
                <a:srgbClr val="00A4E3"/>
              </a:buClr>
              <a:buChar char="–"/>
              <a:defRPr>
                <a:solidFill>
                  <a:srgbClr val="606062"/>
                </a:solidFill>
                <a:latin typeface="+mn-lt"/>
                <a:ea typeface="+mn-ea"/>
              </a:defRPr>
            </a:lvl4pPr>
            <a:lvl5pPr marL="2057400" indent="-228600" algn="l" rtl="0" eaLnBrk="0" fontAlgn="base" hangingPunct="0">
              <a:spcBef>
                <a:spcPct val="20000"/>
              </a:spcBef>
              <a:spcAft>
                <a:spcPct val="0"/>
              </a:spcAft>
              <a:buClr>
                <a:srgbClr val="00A4E3"/>
              </a:buClr>
              <a:buChar char="»"/>
              <a:defRPr>
                <a:solidFill>
                  <a:srgbClr val="606062"/>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indent="0">
              <a:buNone/>
              <a:defRPr/>
            </a:pPr>
            <a:r>
              <a:rPr lang="en-US" sz="8000" b="1" u="sng" kern="0" dirty="0">
                <a:solidFill>
                  <a:srgbClr val="0000CC"/>
                </a:solidFill>
                <a:cs typeface="Aharoni" panose="02010803020104030203" pitchFamily="2" charset="-79"/>
              </a:rPr>
              <a:t>Additional form that may need to be completed:</a:t>
            </a:r>
          </a:p>
          <a:p>
            <a:pPr marL="914400" lvl="2" indent="0">
              <a:buFontTx/>
              <a:buNone/>
              <a:defRPr/>
            </a:pPr>
            <a:endParaRPr lang="en-US" sz="6400" kern="0" dirty="0">
              <a:solidFill>
                <a:schemeClr val="tx1"/>
              </a:solidFill>
            </a:endParaRPr>
          </a:p>
          <a:p>
            <a:pPr>
              <a:defRPr/>
            </a:pPr>
            <a:r>
              <a:rPr lang="en-US" sz="8000" b="1" kern="0" dirty="0">
                <a:solidFill>
                  <a:schemeClr val="tx1"/>
                </a:solidFill>
              </a:rPr>
              <a:t>State Grant Form </a:t>
            </a:r>
            <a:r>
              <a:rPr lang="en-US" sz="8000" kern="0" dirty="0">
                <a:solidFill>
                  <a:schemeClr val="tx1"/>
                </a:solidFill>
              </a:rPr>
              <a:t>(</a:t>
            </a:r>
            <a:r>
              <a:rPr lang="en-US" sz="6400" kern="0" dirty="0">
                <a:solidFill>
                  <a:schemeClr val="tx1"/>
                </a:solidFill>
              </a:rPr>
              <a:t>SGF) through PHEAA</a:t>
            </a:r>
          </a:p>
          <a:p>
            <a:pPr lvl="2">
              <a:buFont typeface="Wingdings" pitchFamily="2" charset="2"/>
              <a:buChar char="§"/>
              <a:defRPr/>
            </a:pPr>
            <a:r>
              <a:rPr lang="en-US" sz="6400" kern="0" dirty="0">
                <a:solidFill>
                  <a:schemeClr val="tx1"/>
                </a:solidFill>
              </a:rPr>
              <a:t>Required for first -year students </a:t>
            </a:r>
            <a:r>
              <a:rPr lang="en-US" sz="5600" kern="0" dirty="0">
                <a:solidFill>
                  <a:schemeClr val="tx1"/>
                </a:solidFill>
              </a:rPr>
              <a:t>(addl. information may be required in subsequent years)</a:t>
            </a:r>
          </a:p>
          <a:p>
            <a:pPr lvl="2">
              <a:buFont typeface="Wingdings" pitchFamily="2" charset="2"/>
              <a:buChar char="§"/>
              <a:defRPr/>
            </a:pPr>
            <a:r>
              <a:rPr lang="en-US" sz="6400" kern="0" dirty="0">
                <a:solidFill>
                  <a:schemeClr val="tx1"/>
                </a:solidFill>
              </a:rPr>
              <a:t>Can link to the State Grant application from FOTWs confirmation page or may access at </a:t>
            </a:r>
            <a:r>
              <a:rPr lang="en-US" sz="6400" b="1" u="sng" kern="0" dirty="0">
                <a:solidFill>
                  <a:schemeClr val="tx1"/>
                </a:solidFill>
                <a:hlinkClick r:id="rId6"/>
              </a:rPr>
              <a:t>www.pheaa.org</a:t>
            </a:r>
            <a:endParaRPr lang="en-US" sz="6400" b="1" u="sng" kern="0" dirty="0">
              <a:solidFill>
                <a:schemeClr val="tx1"/>
              </a:solidFill>
            </a:endParaRPr>
          </a:p>
          <a:p>
            <a:pPr marL="914400" lvl="2" indent="0">
              <a:buNone/>
              <a:defRPr/>
            </a:pPr>
            <a:endParaRPr lang="en-US" sz="6400" b="1" u="sng" kern="0" dirty="0">
              <a:solidFill>
                <a:schemeClr val="tx1"/>
              </a:solidFill>
            </a:endParaRPr>
          </a:p>
          <a:p>
            <a:pPr marL="0" indent="0">
              <a:buNone/>
              <a:defRPr/>
            </a:pPr>
            <a:r>
              <a:rPr lang="en-US" sz="7200" b="1" u="sng" kern="0" dirty="0">
                <a:solidFill>
                  <a:schemeClr val="tx1"/>
                </a:solidFill>
              </a:rPr>
              <a:t>Some Schools Require: </a:t>
            </a:r>
          </a:p>
          <a:p>
            <a:pPr>
              <a:buFont typeface="Wingdings" panose="05000000000000000000" pitchFamily="2" charset="2"/>
              <a:buChar char="§"/>
              <a:defRPr/>
            </a:pPr>
            <a:r>
              <a:rPr lang="en-US" sz="7200" b="1" kern="0" dirty="0">
                <a:solidFill>
                  <a:schemeClr val="tx1"/>
                </a:solidFill>
              </a:rPr>
              <a:t>CSS Profile </a:t>
            </a:r>
            <a:r>
              <a:rPr lang="en-US" sz="7200" kern="0" dirty="0">
                <a:solidFill>
                  <a:schemeClr val="tx1"/>
                </a:solidFill>
              </a:rPr>
              <a:t>(College Scholarship Service) required by some postsecondary schools and scholarship organizations</a:t>
            </a:r>
          </a:p>
          <a:p>
            <a:pPr lvl="1">
              <a:buFont typeface="Wingdings" panose="05000000000000000000" pitchFamily="2" charset="2"/>
              <a:buChar char="§"/>
              <a:defRPr/>
            </a:pPr>
            <a:r>
              <a:rPr lang="en-US" sz="7200" b="1" u="sng" kern="0" dirty="0">
                <a:solidFill>
                  <a:schemeClr val="tx1"/>
                </a:solidFill>
                <a:hlinkClick r:id="rId7"/>
              </a:rPr>
              <a:t>https://student.collegeboard.org/css-financial-aid-profile</a:t>
            </a:r>
            <a:endParaRPr lang="en-US" sz="7200" b="1" u="sng" kern="0" dirty="0">
              <a:solidFill>
                <a:schemeClr val="tx1"/>
              </a:solidFill>
            </a:endParaRPr>
          </a:p>
          <a:p>
            <a:pPr lvl="1">
              <a:buFont typeface="Wingdings" panose="05000000000000000000" pitchFamily="2" charset="2"/>
              <a:buChar char="§"/>
              <a:defRPr/>
            </a:pPr>
            <a:r>
              <a:rPr lang="en-US" sz="7200" b="1" kern="0" dirty="0">
                <a:solidFill>
                  <a:schemeClr val="tx1"/>
                </a:solidFill>
              </a:rPr>
              <a:t>$25 for initial profile and $16 for each additional profile</a:t>
            </a:r>
          </a:p>
          <a:p>
            <a:pPr lvl="1">
              <a:buFont typeface="Wingdings" panose="05000000000000000000" pitchFamily="2" charset="2"/>
              <a:buChar char="§"/>
              <a:defRPr/>
            </a:pPr>
            <a:r>
              <a:rPr lang="en-US" sz="7200" b="1" kern="0" dirty="0">
                <a:solidFill>
                  <a:schemeClr val="tx1"/>
                </a:solidFill>
              </a:rPr>
              <a:t>Fee waivers available for family income up to $100,000 </a:t>
            </a:r>
          </a:p>
          <a:p>
            <a:pPr marL="0" indent="0">
              <a:buFontTx/>
              <a:buNone/>
              <a:defRPr/>
            </a:pPr>
            <a:endParaRPr lang="en-US" sz="7200" kern="0" dirty="0">
              <a:solidFill>
                <a:schemeClr val="tx1"/>
              </a:solidFill>
            </a:endParaRPr>
          </a:p>
          <a:p>
            <a:pPr>
              <a:buFont typeface="Wingdings" panose="05000000000000000000" pitchFamily="2" charset="2"/>
              <a:buChar char="§"/>
              <a:defRPr/>
            </a:pPr>
            <a:r>
              <a:rPr lang="en-US" sz="7200" b="1" kern="0" dirty="0">
                <a:solidFill>
                  <a:schemeClr val="tx1"/>
                </a:solidFill>
              </a:rPr>
              <a:t> Institutional Financial Aid Forms </a:t>
            </a:r>
          </a:p>
          <a:p>
            <a:pPr lvl="1">
              <a:buFont typeface="Wingdings" panose="05000000000000000000" pitchFamily="2" charset="2"/>
              <a:buChar char="§"/>
              <a:defRPr/>
            </a:pPr>
            <a:r>
              <a:rPr lang="en-US" sz="7200" kern="0" dirty="0">
                <a:solidFill>
                  <a:schemeClr val="tx1"/>
                </a:solidFill>
              </a:rPr>
              <a:t>Internal forms specific to each school</a:t>
            </a:r>
          </a:p>
          <a:p>
            <a:pPr lvl="1">
              <a:buFont typeface="Wingdings" panose="05000000000000000000" pitchFamily="2" charset="2"/>
              <a:buChar char="§"/>
              <a:defRPr/>
            </a:pPr>
            <a:r>
              <a:rPr lang="en-US" sz="7200" kern="0" dirty="0">
                <a:solidFill>
                  <a:schemeClr val="tx1"/>
                </a:solidFill>
              </a:rPr>
              <a:t>Required by some schools</a:t>
            </a:r>
          </a:p>
          <a:p>
            <a:pPr marL="457200" lvl="1" indent="0">
              <a:buNone/>
              <a:defRPr/>
            </a:pPr>
            <a:endParaRPr lang="en-US" sz="6000" kern="0" dirty="0"/>
          </a:p>
        </p:txBody>
      </p:sp>
    </p:spTree>
    <p:extLst>
      <p:ext uri="{BB962C8B-B14F-4D97-AF65-F5344CB8AC3E}">
        <p14:creationId xmlns:p14="http://schemas.microsoft.com/office/powerpoint/2010/main" val="248869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609600"/>
            <a:ext cx="4800600" cy="762000"/>
          </a:xfrm>
        </p:spPr>
        <p:txBody>
          <a:bodyPr>
            <a:normAutofit/>
          </a:bodyPr>
          <a:lstStyle/>
          <a:p>
            <a:r>
              <a:rPr lang="en-US" dirty="0"/>
              <a:t>Be a Smart Borrower</a:t>
            </a:r>
          </a:p>
        </p:txBody>
      </p:sp>
      <p:sp>
        <p:nvSpPr>
          <p:cNvPr id="10" name="Content Placeholder 2"/>
          <p:cNvSpPr>
            <a:spLocks noGrp="1"/>
          </p:cNvSpPr>
          <p:nvPr>
            <p:ph idx="1"/>
          </p:nvPr>
        </p:nvSpPr>
        <p:spPr>
          <a:xfrm>
            <a:off x="76200" y="1371600"/>
            <a:ext cx="9067800" cy="5486399"/>
          </a:xfrm>
        </p:spPr>
        <p:txBody>
          <a:bodyPr>
            <a:normAutofit/>
          </a:bodyPr>
          <a:lstStyle/>
          <a:p>
            <a:pPr>
              <a:lnSpc>
                <a:spcPct val="100000"/>
              </a:lnSpc>
            </a:pPr>
            <a:r>
              <a:rPr lang="en-US" sz="2000" dirty="0"/>
              <a:t>Exhaust all free financial aid options before borrowing student loans</a:t>
            </a:r>
          </a:p>
          <a:p>
            <a:pPr>
              <a:lnSpc>
                <a:spcPct val="100000"/>
              </a:lnSpc>
            </a:pPr>
            <a:r>
              <a:rPr lang="en-US" sz="2000" dirty="0"/>
              <a:t>Seek federal student loans before private student loans</a:t>
            </a:r>
          </a:p>
          <a:p>
            <a:pPr>
              <a:lnSpc>
                <a:spcPct val="100000"/>
              </a:lnSpc>
            </a:pPr>
            <a:r>
              <a:rPr lang="en-US" sz="2000" dirty="0"/>
              <a:t>Only borrower the amount needed (loans must be repaid)</a:t>
            </a:r>
          </a:p>
          <a:p>
            <a:pPr>
              <a:lnSpc>
                <a:spcPct val="100000"/>
              </a:lnSpc>
            </a:pPr>
            <a:r>
              <a:rPr lang="en-US" sz="2000" dirty="0"/>
              <a:t>Do your research!</a:t>
            </a:r>
          </a:p>
          <a:p>
            <a:endParaRPr lang="en-US" sz="800" dirty="0"/>
          </a:p>
          <a:p>
            <a:r>
              <a:rPr lang="en-US" sz="1800" b="1" dirty="0"/>
              <a:t>MySmartBorrowing.org: </a:t>
            </a:r>
            <a:r>
              <a:rPr lang="en-US" sz="1800" dirty="0"/>
              <a:t>An interactive, online tool created by PHEAA that helps students and families:</a:t>
            </a:r>
          </a:p>
          <a:p>
            <a:pPr marL="640080" lvl="1"/>
            <a:r>
              <a:rPr lang="en-US" sz="1800" dirty="0"/>
              <a:t>Estimate career, salaries &amp; college tuition</a:t>
            </a:r>
          </a:p>
          <a:p>
            <a:pPr marL="640080" lvl="1"/>
            <a:r>
              <a:rPr lang="en-US" sz="1800" dirty="0"/>
              <a:t>View the impact of savings on overall cost</a:t>
            </a:r>
          </a:p>
          <a:p>
            <a:pPr marL="640080" lvl="1"/>
            <a:r>
              <a:rPr lang="en-US" sz="1800" dirty="0"/>
              <a:t>Calculate loan repayment</a:t>
            </a:r>
          </a:p>
          <a:p>
            <a:pPr marL="640080" lvl="1"/>
            <a:r>
              <a:rPr lang="en-US" sz="1800" dirty="0"/>
              <a:t>Avoid borrowing too much money</a:t>
            </a:r>
          </a:p>
          <a:p>
            <a:pPr>
              <a:lnSpc>
                <a:spcPct val="100000"/>
              </a:lnSpc>
            </a:pPr>
            <a:endParaRPr lang="en-US" dirty="0"/>
          </a:p>
          <a:p>
            <a:endParaRPr lang="en-US" dirty="0"/>
          </a:p>
        </p:txBody>
      </p:sp>
      <p:grpSp>
        <p:nvGrpSpPr>
          <p:cNvPr id="5" name="Group 4"/>
          <p:cNvGrpSpPr/>
          <p:nvPr/>
        </p:nvGrpSpPr>
        <p:grpSpPr>
          <a:xfrm>
            <a:off x="5322599" y="4007783"/>
            <a:ext cx="3643375" cy="2621617"/>
            <a:chOff x="1111636" y="3030730"/>
            <a:chExt cx="7315743" cy="3012718"/>
          </a:xfrm>
        </p:grpSpPr>
        <p:pic>
          <p:nvPicPr>
            <p:cNvPr id="6" name="Picture 5"/>
            <p:cNvPicPr>
              <a:picLocks noChangeAspect="1"/>
            </p:cNvPicPr>
            <p:nvPr/>
          </p:nvPicPr>
          <p:blipFill>
            <a:blip r:embed="rId3"/>
            <a:stretch>
              <a:fillRect/>
            </a:stretch>
          </p:blipFill>
          <p:spPr>
            <a:xfrm>
              <a:off x="1111636" y="3068012"/>
              <a:ext cx="1360219" cy="1198836"/>
            </a:xfrm>
            <a:prstGeom prst="rect">
              <a:avLst/>
            </a:prstGeom>
          </p:spPr>
        </p:pic>
        <p:pic>
          <p:nvPicPr>
            <p:cNvPr id="7" name="Picture 6"/>
            <p:cNvPicPr>
              <a:picLocks noChangeAspect="1"/>
            </p:cNvPicPr>
            <p:nvPr/>
          </p:nvPicPr>
          <p:blipFill>
            <a:blip r:embed="rId4"/>
            <a:stretch>
              <a:fillRect/>
            </a:stretch>
          </p:blipFill>
          <p:spPr>
            <a:xfrm>
              <a:off x="1111636" y="4844612"/>
              <a:ext cx="1360219" cy="1198836"/>
            </a:xfrm>
            <a:prstGeom prst="rect">
              <a:avLst/>
            </a:prstGeom>
          </p:spPr>
        </p:pic>
        <p:pic>
          <p:nvPicPr>
            <p:cNvPr id="8" name="Picture 7"/>
            <p:cNvPicPr>
              <a:picLocks noChangeAspect="1"/>
            </p:cNvPicPr>
            <p:nvPr/>
          </p:nvPicPr>
          <p:blipFill>
            <a:blip r:embed="rId5"/>
            <a:stretch>
              <a:fillRect/>
            </a:stretch>
          </p:blipFill>
          <p:spPr>
            <a:xfrm>
              <a:off x="4755011" y="3030730"/>
              <a:ext cx="1360219" cy="1198836"/>
            </a:xfrm>
            <a:prstGeom prst="rect">
              <a:avLst/>
            </a:prstGeom>
          </p:spPr>
        </p:pic>
        <p:pic>
          <p:nvPicPr>
            <p:cNvPr id="11" name="Picture 10"/>
            <p:cNvPicPr>
              <a:picLocks noChangeAspect="1"/>
            </p:cNvPicPr>
            <p:nvPr/>
          </p:nvPicPr>
          <p:blipFill>
            <a:blip r:embed="rId6"/>
            <a:stretch>
              <a:fillRect/>
            </a:stretch>
          </p:blipFill>
          <p:spPr>
            <a:xfrm>
              <a:off x="4755011" y="4844612"/>
              <a:ext cx="1360219" cy="1198836"/>
            </a:xfrm>
            <a:prstGeom prst="rect">
              <a:avLst/>
            </a:prstGeom>
          </p:spPr>
        </p:pic>
        <p:sp>
          <p:nvSpPr>
            <p:cNvPr id="12" name="TextBox 11"/>
            <p:cNvSpPr txBox="1"/>
            <p:nvPr/>
          </p:nvSpPr>
          <p:spPr>
            <a:xfrm>
              <a:off x="2367668" y="3259330"/>
              <a:ext cx="2403929" cy="672014"/>
            </a:xfrm>
            <a:prstGeom prst="rect">
              <a:avLst/>
            </a:prstGeom>
            <a:noFill/>
          </p:spPr>
          <p:txBody>
            <a:bodyPr wrap="square" rtlCol="0">
              <a:spAutoFit/>
            </a:bodyPr>
            <a:lstStyle/>
            <a:p>
              <a:r>
                <a:rPr lang="en-US" sz="1600" b="1" dirty="0">
                  <a:solidFill>
                    <a:schemeClr val="tx2"/>
                  </a:solidFill>
                </a:rPr>
                <a:t>Select a </a:t>
              </a:r>
              <a:br>
                <a:rPr lang="en-US" sz="1600" b="1" dirty="0">
                  <a:solidFill>
                    <a:schemeClr val="tx2"/>
                  </a:solidFill>
                </a:rPr>
              </a:br>
              <a:r>
                <a:rPr lang="en-US" sz="1600" b="1" dirty="0">
                  <a:solidFill>
                    <a:schemeClr val="tx2"/>
                  </a:solidFill>
                </a:rPr>
                <a:t>Career</a:t>
              </a:r>
            </a:p>
          </p:txBody>
        </p:sp>
        <p:sp>
          <p:nvSpPr>
            <p:cNvPr id="13" name="TextBox 12"/>
            <p:cNvSpPr txBox="1"/>
            <p:nvPr/>
          </p:nvSpPr>
          <p:spPr>
            <a:xfrm>
              <a:off x="2367668" y="5052849"/>
              <a:ext cx="2403929" cy="672014"/>
            </a:xfrm>
            <a:prstGeom prst="rect">
              <a:avLst/>
            </a:prstGeom>
            <a:noFill/>
          </p:spPr>
          <p:txBody>
            <a:bodyPr wrap="square" rtlCol="0">
              <a:spAutoFit/>
            </a:bodyPr>
            <a:lstStyle/>
            <a:p>
              <a:r>
                <a:rPr lang="en-US" sz="1600" b="1" dirty="0">
                  <a:solidFill>
                    <a:schemeClr val="tx2"/>
                  </a:solidFill>
                </a:rPr>
                <a:t>Select a School</a:t>
              </a:r>
            </a:p>
          </p:txBody>
        </p:sp>
        <p:sp>
          <p:nvSpPr>
            <p:cNvPr id="14" name="TextBox 13"/>
            <p:cNvSpPr txBox="1"/>
            <p:nvPr/>
          </p:nvSpPr>
          <p:spPr>
            <a:xfrm>
              <a:off x="6023450" y="3224048"/>
              <a:ext cx="2403929" cy="672014"/>
            </a:xfrm>
            <a:prstGeom prst="rect">
              <a:avLst/>
            </a:prstGeom>
            <a:noFill/>
          </p:spPr>
          <p:txBody>
            <a:bodyPr wrap="square" rtlCol="0">
              <a:spAutoFit/>
            </a:bodyPr>
            <a:lstStyle/>
            <a:p>
              <a:r>
                <a:rPr lang="en-US" sz="1600" b="1" dirty="0">
                  <a:solidFill>
                    <a:schemeClr val="tx2"/>
                  </a:solidFill>
                </a:rPr>
                <a:t>Factor in Savings</a:t>
              </a:r>
            </a:p>
          </p:txBody>
        </p:sp>
        <p:sp>
          <p:nvSpPr>
            <p:cNvPr id="15" name="TextBox 14"/>
            <p:cNvSpPr txBox="1"/>
            <p:nvPr/>
          </p:nvSpPr>
          <p:spPr>
            <a:xfrm>
              <a:off x="6023450" y="5248810"/>
              <a:ext cx="2403929" cy="672014"/>
            </a:xfrm>
            <a:prstGeom prst="rect">
              <a:avLst/>
            </a:prstGeom>
            <a:noFill/>
          </p:spPr>
          <p:txBody>
            <a:bodyPr wrap="square" rtlCol="0">
              <a:spAutoFit/>
            </a:bodyPr>
            <a:lstStyle/>
            <a:p>
              <a:r>
                <a:rPr lang="en-US" sz="1600" b="1" dirty="0">
                  <a:solidFill>
                    <a:schemeClr val="tx2"/>
                  </a:solidFill>
                </a:rPr>
                <a:t>Get Results</a:t>
              </a:r>
            </a:p>
          </p:txBody>
        </p:sp>
      </p:gr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733425"/>
            <a:ext cx="4262824"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726616"/>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solidFill>
                  <a:schemeClr val="bg1"/>
                </a:solidFill>
              </a:rPr>
              <a:t>Types of Federal Student Loans</a:t>
            </a:r>
          </a:p>
        </p:txBody>
      </p:sp>
      <p:sp>
        <p:nvSpPr>
          <p:cNvPr id="4" name="Content Placeholder 2"/>
          <p:cNvSpPr>
            <a:spLocks noGrp="1"/>
          </p:cNvSpPr>
          <p:nvPr>
            <p:ph idx="1"/>
          </p:nvPr>
        </p:nvSpPr>
        <p:spPr/>
        <p:txBody>
          <a:bodyPr>
            <a:normAutofit/>
          </a:bodyPr>
          <a:lstStyle/>
          <a:p>
            <a:r>
              <a:rPr lang="en-US" dirty="0"/>
              <a:t>Undergraduate Students</a:t>
            </a:r>
          </a:p>
          <a:p>
            <a:pPr lvl="1"/>
            <a:r>
              <a:rPr lang="en-US" dirty="0"/>
              <a:t>Subsidized </a:t>
            </a:r>
          </a:p>
          <a:p>
            <a:pPr lvl="1"/>
            <a:r>
              <a:rPr lang="en-US" dirty="0"/>
              <a:t>Unsubsidized  </a:t>
            </a:r>
          </a:p>
          <a:p>
            <a:r>
              <a:rPr lang="en-US" dirty="0"/>
              <a:t>Graduate Students</a:t>
            </a:r>
          </a:p>
          <a:p>
            <a:pPr lvl="1"/>
            <a:r>
              <a:rPr lang="en-US" dirty="0"/>
              <a:t>Unsubsidized  </a:t>
            </a:r>
          </a:p>
          <a:p>
            <a:pPr lvl="1"/>
            <a:r>
              <a:rPr lang="en-US" dirty="0"/>
              <a:t>Grad PLUS Loan </a:t>
            </a:r>
          </a:p>
          <a:p>
            <a:r>
              <a:rPr lang="en-US" dirty="0"/>
              <a:t>Parents</a:t>
            </a:r>
          </a:p>
          <a:p>
            <a:pPr lvl="1"/>
            <a:r>
              <a:rPr lang="en-US" dirty="0"/>
              <a:t>PLUS Loan</a:t>
            </a:r>
          </a:p>
        </p:txBody>
      </p:sp>
      <p:sp>
        <p:nvSpPr>
          <p:cNvPr id="2" name="Slide Number Placeholder 1">
            <a:extLst>
              <a:ext uri="{FF2B5EF4-FFF2-40B4-BE49-F238E27FC236}">
                <a16:creationId xmlns:a16="http://schemas.microsoft.com/office/drawing/2014/main" id="{D279E1C5-1F8B-EB48-9C45-A0A10B2D0459}"/>
              </a:ext>
            </a:extLst>
          </p:cNvPr>
          <p:cNvSpPr>
            <a:spLocks noGrp="1"/>
          </p:cNvSpPr>
          <p:nvPr>
            <p:ph type="sldNum" sz="quarter" idx="12"/>
          </p:nvPr>
        </p:nvSpPr>
        <p:spPr/>
        <p:txBody>
          <a:bodyPr/>
          <a:lstStyle/>
          <a:p>
            <a:fld id="{3ECAA9F2-51A7-FA4F-B019-4D81CA3B727C}" type="slidenum">
              <a:rPr lang="en-US" smtClean="0"/>
              <a:pPr/>
              <a:t>34</a:t>
            </a:fld>
            <a:endParaRPr lang="en-US" dirty="0"/>
          </a:p>
        </p:txBody>
      </p:sp>
    </p:spTree>
    <p:extLst>
      <p:ext uri="{BB962C8B-B14F-4D97-AF65-F5344CB8AC3E}">
        <p14:creationId xmlns:p14="http://schemas.microsoft.com/office/powerpoint/2010/main" val="639187646"/>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47486" y="168203"/>
            <a:ext cx="7886700" cy="1325563"/>
          </a:xfrm>
        </p:spPr>
        <p:txBody>
          <a:bodyPr>
            <a:normAutofit/>
          </a:bodyPr>
          <a:lstStyle/>
          <a:p>
            <a:r>
              <a:rPr lang="en-US" dirty="0">
                <a:solidFill>
                  <a:schemeClr val="bg1"/>
                </a:solidFill>
              </a:rPr>
              <a:t>Federal Direct Stafford Loan Borrowing Limits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815160190"/>
              </p:ext>
            </p:extLst>
          </p:nvPr>
        </p:nvGraphicFramePr>
        <p:xfrm>
          <a:off x="304800" y="1676400"/>
          <a:ext cx="8382000" cy="4800600"/>
        </p:xfrm>
        <a:graphic>
          <a:graphicData uri="http://schemas.openxmlformats.org/drawingml/2006/table">
            <a:tbl>
              <a:tblPr firstRow="1" bandRow="1">
                <a:tableStyleId>{5940675A-B579-460E-94D1-54222C63F5DA}</a:tableStyleId>
              </a:tblPr>
              <a:tblGrid>
                <a:gridCol w="1360246">
                  <a:extLst>
                    <a:ext uri="{9D8B030D-6E8A-4147-A177-3AD203B41FA5}">
                      <a16:colId xmlns:a16="http://schemas.microsoft.com/office/drawing/2014/main" val="20000"/>
                    </a:ext>
                  </a:extLst>
                </a:gridCol>
                <a:gridCol w="1751107">
                  <a:extLst>
                    <a:ext uri="{9D8B030D-6E8A-4147-A177-3AD203B41FA5}">
                      <a16:colId xmlns:a16="http://schemas.microsoft.com/office/drawing/2014/main" val="20001"/>
                    </a:ext>
                  </a:extLst>
                </a:gridCol>
                <a:gridCol w="2942314">
                  <a:extLst>
                    <a:ext uri="{9D8B030D-6E8A-4147-A177-3AD203B41FA5}">
                      <a16:colId xmlns:a16="http://schemas.microsoft.com/office/drawing/2014/main" val="20002"/>
                    </a:ext>
                  </a:extLst>
                </a:gridCol>
                <a:gridCol w="2328333">
                  <a:extLst>
                    <a:ext uri="{9D8B030D-6E8A-4147-A177-3AD203B41FA5}">
                      <a16:colId xmlns:a16="http://schemas.microsoft.com/office/drawing/2014/main" val="20003"/>
                    </a:ext>
                  </a:extLst>
                </a:gridCol>
              </a:tblGrid>
              <a:tr h="537906">
                <a:tc gridSpan="3">
                  <a:txBody>
                    <a:bodyPr/>
                    <a:lstStyle/>
                    <a:p>
                      <a:pPr algn="ctr"/>
                      <a:r>
                        <a:rPr lang="en-US" sz="1600" b="1" dirty="0">
                          <a:solidFill>
                            <a:srgbClr val="FFFFFF"/>
                          </a:solidFill>
                        </a:rPr>
                        <a:t>Undergraduate Students</a:t>
                      </a:r>
                    </a:p>
                  </a:txBody>
                  <a:tcPr marL="32869" marR="32869"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299"/>
                    </a:solidFill>
                  </a:tcPr>
                </a:tc>
                <a:tc hMerge="1">
                  <a:txBody>
                    <a:bodyPr/>
                    <a:lstStyle/>
                    <a:p>
                      <a:pPr algn="ctr"/>
                      <a:endParaRPr lang="en-US" sz="1200" b="1" dirty="0">
                        <a:solidFill>
                          <a:schemeClr val="bg1"/>
                        </a:solidFill>
                        <a:latin typeface="Arial"/>
                        <a:cs typeface="Arial"/>
                      </a:endParaRPr>
                    </a:p>
                  </a:txBody>
                  <a:tcPr marL="34338" marR="34338" marT="17169" marB="17169"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accent2"/>
                    </a:solidFill>
                  </a:tcPr>
                </a:tc>
                <a:tc hMerge="1">
                  <a:txBody>
                    <a:bodyPr/>
                    <a:lstStyle/>
                    <a:p>
                      <a:pPr algn="ctr"/>
                      <a:endParaRPr lang="en-US" sz="1200" b="1" dirty="0">
                        <a:solidFill>
                          <a:schemeClr val="bg1"/>
                        </a:solidFill>
                        <a:latin typeface="Arial"/>
                        <a:cs typeface="Arial"/>
                      </a:endParaRPr>
                    </a:p>
                  </a:txBody>
                  <a:tcPr marL="34338" marR="34338" marT="17169" marB="17169"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rPr>
                        <a:t>Graduate Students</a:t>
                      </a:r>
                    </a:p>
                  </a:txBody>
                  <a:tcPr marL="32869" marR="32869"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299"/>
                    </a:solidFill>
                  </a:tcPr>
                </a:tc>
                <a:extLst>
                  <a:ext uri="{0D108BD9-81ED-4DB2-BD59-A6C34878D82A}">
                    <a16:rowId xmlns:a16="http://schemas.microsoft.com/office/drawing/2014/main" val="10000"/>
                  </a:ext>
                </a:extLst>
              </a:tr>
              <a:tr h="821298">
                <a:tc>
                  <a:txBody>
                    <a:bodyPr/>
                    <a:lstStyle/>
                    <a:p>
                      <a:pPr algn="l"/>
                      <a:r>
                        <a:rPr lang="en-US" sz="1200" dirty="0">
                          <a:latin typeface="Arial"/>
                          <a:cs typeface="Arial"/>
                        </a:rPr>
                        <a:t>Annual Limits</a:t>
                      </a: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E">
                        <a:alpha val="25098"/>
                      </a:srgbClr>
                    </a:solidFill>
                  </a:tcPr>
                </a:tc>
                <a:tc>
                  <a:txBody>
                    <a:bodyPr/>
                    <a:lstStyle/>
                    <a:p>
                      <a:r>
                        <a:rPr lang="en-US" sz="1200" dirty="0">
                          <a:latin typeface="Arial"/>
                          <a:cs typeface="Arial"/>
                        </a:rPr>
                        <a:t>Dependent Students</a:t>
                      </a: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E">
                        <a:alpha val="25098"/>
                      </a:srgbClr>
                    </a:solidFill>
                  </a:tcPr>
                </a:tc>
                <a:tc>
                  <a:txBody>
                    <a:bodyPr/>
                    <a:lstStyle/>
                    <a:p>
                      <a:r>
                        <a:rPr lang="en-US" sz="1200" dirty="0">
                          <a:latin typeface="Arial"/>
                          <a:cs typeface="Arial"/>
                        </a:rPr>
                        <a:t>Independent or</a:t>
                      </a:r>
                      <a:r>
                        <a:rPr lang="en-US" sz="1200" baseline="0" dirty="0">
                          <a:latin typeface="Arial"/>
                          <a:cs typeface="Arial"/>
                        </a:rPr>
                        <a:t> dependent students whose parents are unable to borrow a </a:t>
                      </a:r>
                      <a:br>
                        <a:rPr lang="en-US" sz="1200" baseline="0" dirty="0">
                          <a:latin typeface="Arial"/>
                          <a:cs typeface="Arial"/>
                        </a:rPr>
                      </a:br>
                      <a:r>
                        <a:rPr lang="en-US" sz="1200" baseline="0" dirty="0">
                          <a:latin typeface="Arial"/>
                          <a:cs typeface="Arial"/>
                        </a:rPr>
                        <a:t>PLUS Loan</a:t>
                      </a:r>
                      <a:endParaRPr lang="en-US" sz="1200" dirty="0">
                        <a:latin typeface="Arial"/>
                        <a:cs typeface="Arial"/>
                      </a:endParaRP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E">
                        <a:alpha val="25098"/>
                      </a:srgbClr>
                    </a:solidFill>
                  </a:tcPr>
                </a:tc>
                <a:tc>
                  <a:txBody>
                    <a:bodyPr/>
                    <a:lstStyle/>
                    <a:p>
                      <a:r>
                        <a:rPr lang="en-US" sz="1200" dirty="0"/>
                        <a:t>Graduate or </a:t>
                      </a:r>
                      <a:br>
                        <a:rPr lang="en-US" sz="1200" dirty="0"/>
                      </a:br>
                      <a:r>
                        <a:rPr lang="en-US" sz="1200" dirty="0"/>
                        <a:t>Professional Studies</a:t>
                      </a: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CE">
                        <a:alpha val="25098"/>
                      </a:srgbClr>
                    </a:solidFill>
                  </a:tcPr>
                </a:tc>
                <a:extLst>
                  <a:ext uri="{0D108BD9-81ED-4DB2-BD59-A6C34878D82A}">
                    <a16:rowId xmlns:a16="http://schemas.microsoft.com/office/drawing/2014/main" val="10001"/>
                  </a:ext>
                </a:extLst>
              </a:tr>
              <a:tr h="860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a:cs typeface="Arial"/>
                        </a:rPr>
                        <a:t>1</a:t>
                      </a:r>
                      <a:r>
                        <a:rPr lang="en-US" sz="1200" b="1" baseline="30000" dirty="0">
                          <a:latin typeface="Arial"/>
                          <a:cs typeface="Arial"/>
                        </a:rPr>
                        <a:t>st</a:t>
                      </a:r>
                      <a:r>
                        <a:rPr lang="en-US" sz="1200" b="1" dirty="0">
                          <a:latin typeface="Arial"/>
                          <a:cs typeface="Arial"/>
                        </a:rPr>
                        <a:t> Year</a:t>
                      </a: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tc>
                  <a:txBody>
                    <a:bodyPr/>
                    <a:lstStyle/>
                    <a:p>
                      <a:r>
                        <a:rPr lang="en-US" sz="1200" b="1" dirty="0">
                          <a:latin typeface="Arial"/>
                          <a:cs typeface="Arial"/>
                        </a:rPr>
                        <a:t>$5,500 </a:t>
                      </a:r>
                      <a:r>
                        <a:rPr lang="en-US" sz="1200" dirty="0">
                          <a:latin typeface="Arial"/>
                          <a:cs typeface="Arial"/>
                        </a:rPr>
                        <a:t>Total</a:t>
                      </a:r>
                    </a:p>
                    <a:p>
                      <a:r>
                        <a:rPr lang="en-US" sz="1200" dirty="0">
                          <a:latin typeface="Arial"/>
                          <a:cs typeface="Arial"/>
                        </a:rPr>
                        <a:t>No more than $3,500</a:t>
                      </a:r>
                      <a:r>
                        <a:rPr lang="en-US" sz="1200" baseline="0" dirty="0">
                          <a:latin typeface="Arial"/>
                          <a:cs typeface="Arial"/>
                        </a:rPr>
                        <a:t> may be subsidized</a:t>
                      </a:r>
                      <a:endParaRPr lang="en-US" sz="1200" dirty="0">
                        <a:latin typeface="Arial"/>
                        <a:cs typeface="Arial"/>
                      </a:endParaRP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tc>
                  <a:txBody>
                    <a:bodyPr/>
                    <a:lstStyle/>
                    <a:p>
                      <a:r>
                        <a:rPr lang="en-US" sz="1200" b="1" dirty="0">
                          <a:latin typeface="Arial"/>
                          <a:cs typeface="Arial"/>
                        </a:rPr>
                        <a:t>$9,500 </a:t>
                      </a:r>
                      <a:r>
                        <a:rPr lang="en-US" sz="1200" dirty="0">
                          <a:latin typeface="Arial"/>
                          <a:cs typeface="Arial"/>
                        </a:rPr>
                        <a:t>Total</a:t>
                      </a:r>
                    </a:p>
                    <a:p>
                      <a:r>
                        <a:rPr lang="en-US" sz="1200" dirty="0">
                          <a:latin typeface="Arial"/>
                          <a:cs typeface="Arial"/>
                        </a:rPr>
                        <a:t>No more than $3,500 may </a:t>
                      </a:r>
                      <a:br>
                        <a:rPr lang="en-US" sz="1200" dirty="0">
                          <a:latin typeface="Arial"/>
                          <a:cs typeface="Arial"/>
                        </a:rPr>
                      </a:br>
                      <a:r>
                        <a:rPr lang="en-US" sz="1200" dirty="0">
                          <a:latin typeface="Arial"/>
                          <a:cs typeface="Arial"/>
                        </a:rPr>
                        <a:t>be subsidized</a:t>
                      </a: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tc rowSpan="3">
                  <a:txBody>
                    <a:bodyPr/>
                    <a:lstStyle/>
                    <a:p>
                      <a:r>
                        <a:rPr lang="en-US" sz="1200" b="1" dirty="0"/>
                        <a:t>$20,500 </a:t>
                      </a:r>
                      <a:r>
                        <a:rPr lang="en-US" sz="1200" dirty="0"/>
                        <a:t>each academic year </a:t>
                      </a:r>
                    </a:p>
                    <a:p>
                      <a:r>
                        <a:rPr lang="en-US" sz="1200" dirty="0"/>
                        <a:t>Graduate / Professional students are no longer eligible for subsidized loans</a:t>
                      </a:r>
                      <a:endParaRPr lang="en-US" sz="1200" dirty="0">
                        <a:solidFill>
                          <a:schemeClr val="tx2"/>
                        </a:solidFill>
                        <a:latin typeface="Arial"/>
                        <a:cs typeface="Arial"/>
                      </a:endParaRP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extLst>
                  <a:ext uri="{0D108BD9-81ED-4DB2-BD59-A6C34878D82A}">
                    <a16:rowId xmlns:a16="http://schemas.microsoft.com/office/drawing/2014/main" val="10002"/>
                  </a:ext>
                </a:extLst>
              </a:tr>
              <a:tr h="860349">
                <a:tc>
                  <a:txBody>
                    <a:bodyPr/>
                    <a:lstStyle/>
                    <a:p>
                      <a:pPr algn="l"/>
                      <a:r>
                        <a:rPr lang="en-US" sz="1200" b="1" dirty="0">
                          <a:latin typeface="Arial"/>
                          <a:cs typeface="Arial"/>
                        </a:rPr>
                        <a:t>2</a:t>
                      </a:r>
                      <a:r>
                        <a:rPr lang="en-US" sz="1200" b="1" baseline="30000" dirty="0">
                          <a:latin typeface="Arial"/>
                          <a:cs typeface="Arial"/>
                        </a:rPr>
                        <a:t>nd</a:t>
                      </a:r>
                      <a:r>
                        <a:rPr lang="en-US" sz="1200" b="1" dirty="0">
                          <a:latin typeface="Arial"/>
                          <a:cs typeface="Arial"/>
                        </a:rPr>
                        <a:t> Year</a:t>
                      </a: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tc>
                  <a:txBody>
                    <a:bodyPr/>
                    <a:lstStyle/>
                    <a:p>
                      <a:r>
                        <a:rPr lang="en-US" sz="1200" b="1" dirty="0">
                          <a:latin typeface="Arial"/>
                          <a:cs typeface="Arial"/>
                        </a:rPr>
                        <a:t>$6,500 </a:t>
                      </a:r>
                      <a:r>
                        <a:rPr lang="en-US" sz="1200" dirty="0">
                          <a:latin typeface="Arial"/>
                          <a:cs typeface="Arial"/>
                        </a:rPr>
                        <a:t>Total</a:t>
                      </a:r>
                    </a:p>
                    <a:p>
                      <a:r>
                        <a:rPr lang="en-US" sz="1200" dirty="0">
                          <a:latin typeface="Arial"/>
                          <a:cs typeface="Arial"/>
                        </a:rPr>
                        <a:t>No more than $4,500 may be subsidized</a:t>
                      </a: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tc>
                  <a:txBody>
                    <a:bodyPr/>
                    <a:lstStyle/>
                    <a:p>
                      <a:r>
                        <a:rPr lang="en-US" sz="1200" b="1" dirty="0">
                          <a:latin typeface="Arial"/>
                          <a:cs typeface="Arial"/>
                        </a:rPr>
                        <a:t>$10,500 </a:t>
                      </a:r>
                      <a:r>
                        <a:rPr lang="en-US" sz="1200" dirty="0">
                          <a:latin typeface="Arial"/>
                          <a:cs typeface="Arial"/>
                        </a:rPr>
                        <a:t>Total</a:t>
                      </a:r>
                    </a:p>
                    <a:p>
                      <a:r>
                        <a:rPr lang="en-US" sz="1200" dirty="0">
                          <a:latin typeface="Arial"/>
                          <a:cs typeface="Arial"/>
                        </a:rPr>
                        <a:t>No more than $4,500</a:t>
                      </a:r>
                      <a:r>
                        <a:rPr lang="en-US" sz="1200" baseline="0" dirty="0">
                          <a:latin typeface="Arial"/>
                          <a:cs typeface="Arial"/>
                        </a:rPr>
                        <a:t> may </a:t>
                      </a:r>
                      <a:br>
                        <a:rPr lang="en-US" sz="1200" baseline="0" dirty="0">
                          <a:latin typeface="Arial"/>
                          <a:cs typeface="Arial"/>
                        </a:rPr>
                      </a:br>
                      <a:r>
                        <a:rPr lang="en-US" sz="1200" baseline="0" dirty="0">
                          <a:latin typeface="Arial"/>
                          <a:cs typeface="Arial"/>
                        </a:rPr>
                        <a:t>be subsidized</a:t>
                      </a:r>
                      <a:endParaRPr lang="en-US" sz="1200" dirty="0">
                        <a:latin typeface="Arial"/>
                        <a:cs typeface="Arial"/>
                      </a:endParaRP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tc vMerge="1">
                  <a:txBody>
                    <a:bodyPr/>
                    <a:lstStyle/>
                    <a:p>
                      <a:pPr algn="ctr"/>
                      <a:endParaRPr lang="en-US" sz="1200" dirty="0">
                        <a:solidFill>
                          <a:schemeClr val="tx2"/>
                        </a:solidFill>
                        <a:latin typeface="Arial"/>
                        <a:cs typeface="Arial"/>
                      </a:endParaRPr>
                    </a:p>
                  </a:txBody>
                  <a:tcPr marL="34338" marR="34338" marT="17169" marB="17169"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3"/>
                  </a:ext>
                </a:extLst>
              </a:tr>
              <a:tr h="860349">
                <a:tc>
                  <a:txBody>
                    <a:bodyPr/>
                    <a:lstStyle/>
                    <a:p>
                      <a:pPr algn="l"/>
                      <a:r>
                        <a:rPr lang="en-US" sz="1200" b="1" dirty="0">
                          <a:latin typeface="Arial"/>
                          <a:cs typeface="Arial"/>
                        </a:rPr>
                        <a:t>3</a:t>
                      </a:r>
                      <a:r>
                        <a:rPr lang="en-US" sz="1200" b="1" baseline="30000" dirty="0">
                          <a:latin typeface="Arial"/>
                          <a:cs typeface="Arial"/>
                        </a:rPr>
                        <a:t>rd</a:t>
                      </a:r>
                      <a:r>
                        <a:rPr lang="en-US" sz="1200" b="1" baseline="0" dirty="0">
                          <a:latin typeface="Arial"/>
                          <a:cs typeface="Arial"/>
                        </a:rPr>
                        <a:t> Year</a:t>
                      </a:r>
                      <a:br>
                        <a:rPr lang="en-US" sz="1200" b="1" baseline="0" dirty="0">
                          <a:latin typeface="Arial"/>
                          <a:cs typeface="Arial"/>
                        </a:rPr>
                      </a:br>
                      <a:r>
                        <a:rPr lang="en-US" sz="1200" b="1" baseline="0" dirty="0">
                          <a:latin typeface="Arial"/>
                          <a:cs typeface="Arial"/>
                        </a:rPr>
                        <a:t>and beyond</a:t>
                      </a:r>
                      <a:endParaRPr lang="en-US" sz="1200" b="1" dirty="0">
                        <a:latin typeface="Arial"/>
                        <a:cs typeface="Arial"/>
                      </a:endParaRP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tc>
                  <a:txBody>
                    <a:bodyPr/>
                    <a:lstStyle/>
                    <a:p>
                      <a:r>
                        <a:rPr lang="en-US" sz="1200" b="1" dirty="0">
                          <a:latin typeface="Arial"/>
                          <a:cs typeface="Arial"/>
                        </a:rPr>
                        <a:t>$7,500 </a:t>
                      </a:r>
                      <a:r>
                        <a:rPr lang="en-US" sz="1200" dirty="0">
                          <a:latin typeface="Arial"/>
                          <a:cs typeface="Arial"/>
                        </a:rPr>
                        <a:t>Total</a:t>
                      </a:r>
                    </a:p>
                    <a:p>
                      <a:r>
                        <a:rPr lang="en-US" sz="1200" dirty="0">
                          <a:latin typeface="Arial"/>
                          <a:cs typeface="Arial"/>
                        </a:rPr>
                        <a:t>No more than $5,500 may be subsidized</a:t>
                      </a: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tc>
                  <a:txBody>
                    <a:bodyPr/>
                    <a:lstStyle/>
                    <a:p>
                      <a:r>
                        <a:rPr lang="en-US" sz="1200" b="1" dirty="0">
                          <a:latin typeface="Arial"/>
                          <a:cs typeface="Arial"/>
                        </a:rPr>
                        <a:t>$12,500</a:t>
                      </a:r>
                      <a:r>
                        <a:rPr lang="en-US" sz="1200" b="1" baseline="0" dirty="0">
                          <a:latin typeface="Arial"/>
                          <a:cs typeface="Arial"/>
                        </a:rPr>
                        <a:t> </a:t>
                      </a:r>
                      <a:r>
                        <a:rPr lang="en-US" sz="1200" baseline="0" dirty="0">
                          <a:latin typeface="Arial"/>
                          <a:cs typeface="Arial"/>
                        </a:rPr>
                        <a:t>Total</a:t>
                      </a:r>
                    </a:p>
                    <a:p>
                      <a:r>
                        <a:rPr lang="en-US" sz="1200" baseline="0" dirty="0">
                          <a:latin typeface="Arial"/>
                          <a:cs typeface="Arial"/>
                        </a:rPr>
                        <a:t>No more than $5,500 may </a:t>
                      </a:r>
                      <a:br>
                        <a:rPr lang="en-US" sz="1200" baseline="0" dirty="0">
                          <a:latin typeface="Arial"/>
                          <a:cs typeface="Arial"/>
                        </a:rPr>
                      </a:br>
                      <a:r>
                        <a:rPr lang="en-US" sz="1200" baseline="0" dirty="0">
                          <a:latin typeface="Arial"/>
                          <a:cs typeface="Arial"/>
                        </a:rPr>
                        <a:t>be subsidized</a:t>
                      </a:r>
                      <a:endParaRPr lang="en-US" sz="1200" dirty="0">
                        <a:latin typeface="Arial"/>
                        <a:cs typeface="Arial"/>
                      </a:endParaRP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CEB"/>
                    </a:solidFill>
                  </a:tcPr>
                </a:tc>
                <a:tc vMerge="1">
                  <a:txBody>
                    <a:bodyPr/>
                    <a:lstStyle/>
                    <a:p>
                      <a:pPr algn="ctr"/>
                      <a:endParaRPr lang="en-US" sz="1200" dirty="0">
                        <a:solidFill>
                          <a:schemeClr val="tx2"/>
                        </a:solidFill>
                        <a:latin typeface="Arial"/>
                        <a:cs typeface="Arial"/>
                      </a:endParaRPr>
                    </a:p>
                  </a:txBody>
                  <a:tcPr marL="34338" marR="34338" marT="17169" marB="17169"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4"/>
                  </a:ext>
                </a:extLst>
              </a:tr>
              <a:tr h="860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a:rPr>
                        <a:t>Aggregate </a:t>
                      </a:r>
                      <a:br>
                        <a:rPr lang="en-US" sz="1200" b="1" dirty="0">
                          <a:latin typeface="+mn-lt"/>
                          <a:cs typeface="Arial"/>
                        </a:rPr>
                      </a:br>
                      <a:r>
                        <a:rPr lang="en-US" sz="1200" b="1" dirty="0">
                          <a:latin typeface="+mn-lt"/>
                          <a:cs typeface="Arial"/>
                        </a:rPr>
                        <a:t>Limits</a:t>
                      </a: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tc>
                  <a:txBody>
                    <a:bodyPr/>
                    <a:lstStyle/>
                    <a:p>
                      <a:r>
                        <a:rPr lang="en-US" sz="1200" b="1" dirty="0">
                          <a:latin typeface="+mn-lt"/>
                          <a:cs typeface="Arial"/>
                        </a:rPr>
                        <a:t>$31,000 </a:t>
                      </a:r>
                      <a:r>
                        <a:rPr lang="en-US" sz="1200" dirty="0">
                          <a:latin typeface="+mn-lt"/>
                          <a:cs typeface="Arial"/>
                        </a:rPr>
                        <a:t>Total</a:t>
                      </a:r>
                    </a:p>
                    <a:p>
                      <a:r>
                        <a:rPr lang="en-US" sz="1200" dirty="0">
                          <a:latin typeface="+mn-lt"/>
                          <a:cs typeface="Arial"/>
                        </a:rPr>
                        <a:t>No more than $23,000 may be subsidized</a:t>
                      </a: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tc>
                  <a:txBody>
                    <a:bodyPr/>
                    <a:lstStyle/>
                    <a:p>
                      <a:r>
                        <a:rPr lang="en-US" sz="1200" b="1" dirty="0">
                          <a:latin typeface="+mn-lt"/>
                          <a:cs typeface="Arial"/>
                        </a:rPr>
                        <a:t>$57,500 </a:t>
                      </a:r>
                      <a:r>
                        <a:rPr lang="en-US" sz="1200" dirty="0">
                          <a:latin typeface="+mn-lt"/>
                          <a:cs typeface="Arial"/>
                        </a:rPr>
                        <a:t>Total</a:t>
                      </a:r>
                    </a:p>
                    <a:p>
                      <a:r>
                        <a:rPr lang="en-US" sz="1200" dirty="0">
                          <a:latin typeface="+mn-lt"/>
                          <a:cs typeface="Arial"/>
                        </a:rPr>
                        <a:t>No more than $23,000 </a:t>
                      </a:r>
                      <a:br>
                        <a:rPr lang="en-US" sz="1200" dirty="0">
                          <a:latin typeface="+mn-lt"/>
                          <a:cs typeface="Arial"/>
                        </a:rPr>
                      </a:br>
                      <a:r>
                        <a:rPr lang="en-US" sz="1200" dirty="0">
                          <a:latin typeface="+mn-lt"/>
                          <a:cs typeface="Arial"/>
                        </a:rPr>
                        <a:t>may be subsidized</a:t>
                      </a:r>
                    </a:p>
                  </a:txBody>
                  <a:tcPr marL="167382" marR="167382" marT="47815" marB="4781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tc>
                  <a:txBody>
                    <a:bodyPr/>
                    <a:lstStyle/>
                    <a:p>
                      <a:r>
                        <a:rPr lang="en-US" sz="1200" b="1" dirty="0"/>
                        <a:t>$138,500 </a:t>
                      </a:r>
                      <a:r>
                        <a:rPr lang="en-US" sz="1200" dirty="0"/>
                        <a:t>Total</a:t>
                      </a:r>
                    </a:p>
                    <a:p>
                      <a:r>
                        <a:rPr lang="en-US" sz="1200" dirty="0"/>
                        <a:t>No more than $65,000 </a:t>
                      </a:r>
                      <a:br>
                        <a:rPr lang="en-US" sz="1200" dirty="0"/>
                      </a:br>
                      <a:r>
                        <a:rPr lang="en-US" sz="1200" dirty="0"/>
                        <a:t>may be subsidized</a:t>
                      </a:r>
                    </a:p>
                  </a:txBody>
                  <a:tcPr marL="167382" marR="167382" marT="17955" marB="1795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D9D9"/>
                    </a:solidFill>
                  </a:tcPr>
                </a:tc>
                <a:extLst>
                  <a:ext uri="{0D108BD9-81ED-4DB2-BD59-A6C34878D82A}">
                    <a16:rowId xmlns:a16="http://schemas.microsoft.com/office/drawing/2014/main" val="3640022910"/>
                  </a:ext>
                </a:extLst>
              </a:tr>
            </a:tbl>
          </a:graphicData>
        </a:graphic>
      </p:graphicFrame>
      <p:sp>
        <p:nvSpPr>
          <p:cNvPr id="2" name="Slide Number Placeholder 1">
            <a:extLst>
              <a:ext uri="{FF2B5EF4-FFF2-40B4-BE49-F238E27FC236}">
                <a16:creationId xmlns:a16="http://schemas.microsoft.com/office/drawing/2014/main" id="{07D0EC40-9BCA-4042-A6E1-A5029B853E3C}"/>
              </a:ext>
            </a:extLst>
          </p:cNvPr>
          <p:cNvSpPr>
            <a:spLocks noGrp="1"/>
          </p:cNvSpPr>
          <p:nvPr>
            <p:ph type="sldNum" sz="quarter" idx="12"/>
          </p:nvPr>
        </p:nvSpPr>
        <p:spPr/>
        <p:txBody>
          <a:bodyPr/>
          <a:lstStyle/>
          <a:p>
            <a:fld id="{3ECAA9F2-51A7-FA4F-B019-4D81CA3B727C}" type="slidenum">
              <a:rPr lang="en-US" smtClean="0"/>
              <a:pPr/>
              <a:t>35</a:t>
            </a:fld>
            <a:endParaRPr lang="en-US" dirty="0"/>
          </a:p>
        </p:txBody>
      </p:sp>
    </p:spTree>
    <p:extLst>
      <p:ext uri="{BB962C8B-B14F-4D97-AF65-F5344CB8AC3E}">
        <p14:creationId xmlns:p14="http://schemas.microsoft.com/office/powerpoint/2010/main" val="32424322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0" y="404090"/>
            <a:ext cx="8229600" cy="1043710"/>
          </a:xfrm>
        </p:spPr>
        <p:txBody>
          <a:bodyPr/>
          <a:lstStyle/>
          <a:p>
            <a:r>
              <a:rPr lang="en-US" dirty="0">
                <a:solidFill>
                  <a:schemeClr val="bg1"/>
                </a:solidFill>
              </a:rPr>
              <a:t>Student Loans</a:t>
            </a:r>
          </a:p>
        </p:txBody>
      </p:sp>
      <p:sp>
        <p:nvSpPr>
          <p:cNvPr id="22" name="Text Placeholder 3"/>
          <p:cNvSpPr txBox="1">
            <a:spLocks/>
          </p:cNvSpPr>
          <p:nvPr/>
        </p:nvSpPr>
        <p:spPr>
          <a:xfrm>
            <a:off x="332047" y="1481138"/>
            <a:ext cx="2482596" cy="576262"/>
          </a:xfrm>
          <a:prstGeom prst="rect">
            <a:avLst/>
          </a:prstGeom>
          <a:solidFill>
            <a:schemeClr val="bg1">
              <a:lumMod val="95000"/>
            </a:schemeClr>
          </a:solidFill>
        </p:spPr>
        <p:txBody>
          <a:bodyPr>
            <a:normAutofit fontScale="92500" lnSpcReduction="10000"/>
          </a:bodyPr>
          <a:lstStyle>
            <a:lvl1pPr marL="342900" indent="-342900" algn="l" defTabSz="914400" rtl="0" eaLnBrk="1" latinLnBrk="0" hangingPunct="1">
              <a:lnSpc>
                <a:spcPct val="90000"/>
              </a:lnSpc>
              <a:spcBef>
                <a:spcPts val="650"/>
              </a:spcBef>
              <a:spcAft>
                <a:spcPts val="300"/>
              </a:spcAft>
              <a:buClr>
                <a:srgbClr val="088877"/>
              </a:buClr>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lnSpc>
                <a:spcPct val="90000"/>
              </a:lnSpc>
              <a:spcBef>
                <a:spcPts val="300"/>
              </a:spcBef>
              <a:spcAft>
                <a:spcPts val="300"/>
              </a:spcAft>
              <a:buClr>
                <a:srgbClr val="088877"/>
              </a:buClr>
              <a:buFont typeface="Lucida Grande"/>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300"/>
              </a:spcBef>
              <a:spcAft>
                <a:spcPts val="300"/>
              </a:spcAft>
              <a:buClr>
                <a:srgbClr val="088877"/>
              </a:buClr>
              <a:buSzPct val="80000"/>
              <a:buFont typeface="Lucida Grande"/>
              <a:buChar char="◦"/>
              <a:defRPr sz="2400" kern="1200">
                <a:solidFill>
                  <a:schemeClr val="tx1"/>
                </a:solidFill>
                <a:latin typeface="Arial"/>
                <a:ea typeface="+mn-ea"/>
                <a:cs typeface="Arial"/>
              </a:defRPr>
            </a:lvl3pPr>
            <a:lvl4pPr marL="1600200" indent="-228600" algn="l" defTabSz="914400" rtl="0" eaLnBrk="1" latinLnBrk="0" hangingPunct="1">
              <a:lnSpc>
                <a:spcPct val="90000"/>
              </a:lnSpc>
              <a:spcBef>
                <a:spcPts val="300"/>
              </a:spcBef>
              <a:spcAft>
                <a:spcPts val="300"/>
              </a:spcAft>
              <a:buClr>
                <a:srgbClr val="088877"/>
              </a:buClr>
              <a:buSzPct val="70000"/>
              <a:buFont typeface="Lucida Grande"/>
              <a:buChar char="►"/>
              <a:defRPr sz="2000" kern="1200">
                <a:solidFill>
                  <a:schemeClr val="tx1"/>
                </a:solidFill>
                <a:latin typeface="Arial"/>
                <a:ea typeface="+mn-ea"/>
                <a:cs typeface="Arial"/>
              </a:defRPr>
            </a:lvl4pPr>
            <a:lvl5pPr marL="2057400" indent="-228600" algn="l" defTabSz="914400" rtl="0" eaLnBrk="1" latinLnBrk="0" hangingPunct="1">
              <a:lnSpc>
                <a:spcPct val="90000"/>
              </a:lnSpc>
              <a:spcBef>
                <a:spcPts val="300"/>
              </a:spcBef>
              <a:spcAft>
                <a:spcPts val="300"/>
              </a:spcAft>
              <a:buClr>
                <a:srgbClr val="088877"/>
              </a:buClr>
              <a:buFont typeface="Arial"/>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Federal Direct Loans</a:t>
            </a:r>
          </a:p>
        </p:txBody>
      </p:sp>
      <p:sp>
        <p:nvSpPr>
          <p:cNvPr id="23" name="Content Placeholder 8"/>
          <p:cNvSpPr txBox="1">
            <a:spLocks/>
          </p:cNvSpPr>
          <p:nvPr/>
        </p:nvSpPr>
        <p:spPr>
          <a:xfrm>
            <a:off x="389199" y="2133600"/>
            <a:ext cx="2381248" cy="4572000"/>
          </a:xfrm>
          <a:prstGeom prst="rect">
            <a:avLst/>
          </a:prstGeom>
          <a:solidFill>
            <a:schemeClr val="bg1">
              <a:lumMod val="95000"/>
            </a:schemeClr>
          </a:solid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1500" dirty="0">
                <a:solidFill>
                  <a:prstClr val="black"/>
                </a:solidFill>
              </a:rPr>
              <a:t>Loan is in the student’s name </a:t>
            </a:r>
          </a:p>
          <a:p>
            <a:pPr marL="0" indent="0">
              <a:buNone/>
            </a:pPr>
            <a:endParaRPr lang="en-US" sz="800" b="1" dirty="0">
              <a:solidFill>
                <a:prstClr val="black"/>
              </a:solidFill>
            </a:endParaRPr>
          </a:p>
          <a:p>
            <a:pPr marL="285750" indent="-285750"/>
            <a:r>
              <a:rPr lang="en-US" sz="1500" dirty="0">
                <a:solidFill>
                  <a:prstClr val="black"/>
                </a:solidFill>
              </a:rPr>
              <a:t>Max. borrowing limits </a:t>
            </a:r>
          </a:p>
          <a:p>
            <a:pPr marL="0" indent="0">
              <a:buNone/>
            </a:pPr>
            <a:endParaRPr lang="en-US" sz="800" dirty="0">
              <a:solidFill>
                <a:prstClr val="black"/>
              </a:solidFill>
            </a:endParaRPr>
          </a:p>
          <a:p>
            <a:pPr marL="285750" indent="-285750"/>
            <a:r>
              <a:rPr lang="en-US" sz="1500" dirty="0">
                <a:solidFill>
                  <a:prstClr val="black"/>
                </a:solidFill>
              </a:rPr>
              <a:t>May receive a Direct Subsidized and/or Direct Unsubsidized loan </a:t>
            </a:r>
          </a:p>
          <a:p>
            <a:pPr marL="0" indent="0">
              <a:buNone/>
            </a:pPr>
            <a:endParaRPr lang="en-US" sz="800" dirty="0">
              <a:solidFill>
                <a:prstClr val="black"/>
              </a:solidFill>
            </a:endParaRPr>
          </a:p>
          <a:p>
            <a:pPr marL="285750" indent="-285750"/>
            <a:r>
              <a:rPr lang="en-US" sz="1500" dirty="0">
                <a:solidFill>
                  <a:prstClr val="black"/>
                </a:solidFill>
              </a:rPr>
              <a:t>Fixed rate: 5.50% </a:t>
            </a:r>
          </a:p>
          <a:p>
            <a:pPr marL="0" indent="0">
              <a:buNone/>
            </a:pPr>
            <a:endParaRPr lang="en-US" sz="800" dirty="0">
              <a:solidFill>
                <a:prstClr val="black"/>
              </a:solidFill>
            </a:endParaRPr>
          </a:p>
          <a:p>
            <a:pPr marL="285750" indent="-285750"/>
            <a:r>
              <a:rPr lang="en-US" sz="1500" dirty="0">
                <a:solidFill>
                  <a:prstClr val="black"/>
                </a:solidFill>
              </a:rPr>
              <a:t>Origination fee of 1.057% of the amount requested</a:t>
            </a:r>
          </a:p>
          <a:p>
            <a:pPr marL="0" indent="0">
              <a:buNone/>
            </a:pPr>
            <a:endParaRPr lang="en-US" sz="800" dirty="0">
              <a:solidFill>
                <a:prstClr val="black"/>
              </a:solidFill>
            </a:endParaRPr>
          </a:p>
          <a:p>
            <a:pPr marL="285750" indent="-285750"/>
            <a:r>
              <a:rPr lang="en-US" sz="1500" dirty="0">
                <a:solidFill>
                  <a:prstClr val="black"/>
                </a:solidFill>
              </a:rPr>
              <a:t>Deferred payments</a:t>
            </a:r>
          </a:p>
          <a:p>
            <a:pPr marL="0" indent="0">
              <a:buNone/>
            </a:pPr>
            <a:endParaRPr lang="en-US" sz="800" dirty="0">
              <a:solidFill>
                <a:prstClr val="black"/>
              </a:solidFill>
            </a:endParaRPr>
          </a:p>
          <a:p>
            <a:pPr marL="285750" indent="-285750"/>
            <a:r>
              <a:rPr lang="en-US" sz="1500" dirty="0">
                <a:solidFill>
                  <a:prstClr val="black"/>
                </a:solidFill>
              </a:rPr>
              <a:t>Must complete the FAFSA</a:t>
            </a:r>
          </a:p>
          <a:p>
            <a:pPr marL="0" indent="0">
              <a:buNone/>
            </a:pPr>
            <a:endParaRPr lang="en-US" sz="900" dirty="0">
              <a:solidFill>
                <a:prstClr val="black"/>
              </a:solidFill>
            </a:endParaRPr>
          </a:p>
          <a:p>
            <a:pPr marL="285750" indent="-285750"/>
            <a:r>
              <a:rPr lang="en-US" sz="1500" dirty="0">
                <a:solidFill>
                  <a:prstClr val="black"/>
                </a:solidFill>
              </a:rPr>
              <a:t>Must complete entrance exam &amp; MPN</a:t>
            </a:r>
          </a:p>
          <a:p>
            <a:endParaRPr lang="en-US" sz="1800" dirty="0">
              <a:solidFill>
                <a:prstClr val="black"/>
              </a:solidFill>
            </a:endParaRPr>
          </a:p>
          <a:p>
            <a:endParaRPr lang="en-US" sz="1800" dirty="0">
              <a:solidFill>
                <a:prstClr val="black"/>
              </a:solidFill>
            </a:endParaRPr>
          </a:p>
          <a:p>
            <a:endParaRPr lang="en-US" sz="1800" dirty="0"/>
          </a:p>
        </p:txBody>
      </p:sp>
      <p:sp>
        <p:nvSpPr>
          <p:cNvPr id="24" name="Text Placeholder 7"/>
          <p:cNvSpPr txBox="1">
            <a:spLocks/>
          </p:cNvSpPr>
          <p:nvPr/>
        </p:nvSpPr>
        <p:spPr>
          <a:xfrm>
            <a:off x="3216402" y="1447800"/>
            <a:ext cx="2482596" cy="609600"/>
          </a:xfrm>
          <a:prstGeom prst="rect">
            <a:avLst/>
          </a:prstGeom>
          <a:solidFill>
            <a:schemeClr val="bg1">
              <a:lumMod val="95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Federal </a:t>
            </a:r>
            <a:r>
              <a:rPr lang="en-US" sz="2000" b="1" dirty="0">
                <a:latin typeface="Arial" panose="020B0604020202020204" pitchFamily="34" charset="0"/>
                <a:cs typeface="Arial" panose="020B0604020202020204" pitchFamily="34" charset="0"/>
              </a:rPr>
              <a:t>PLUS</a:t>
            </a:r>
            <a:r>
              <a:rPr lang="en-US" sz="2000" b="1" dirty="0"/>
              <a:t> Loans</a:t>
            </a:r>
          </a:p>
        </p:txBody>
      </p:sp>
      <p:sp>
        <p:nvSpPr>
          <p:cNvPr id="25" name="Text Placeholder 6"/>
          <p:cNvSpPr txBox="1">
            <a:spLocks/>
          </p:cNvSpPr>
          <p:nvPr/>
        </p:nvSpPr>
        <p:spPr>
          <a:xfrm>
            <a:off x="3284799" y="2133600"/>
            <a:ext cx="2381248" cy="4572000"/>
          </a:xfrm>
          <a:prstGeom prst="rect">
            <a:avLst/>
          </a:prstGeom>
          <a:solidFill>
            <a:schemeClr val="bg1">
              <a:lumMod val="95000"/>
            </a:schemeClr>
          </a:solidFill>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3500" dirty="0">
                <a:solidFill>
                  <a:prstClr val="black"/>
                </a:solidFill>
              </a:rPr>
              <a:t>Loan is in the parent’s name</a:t>
            </a:r>
          </a:p>
          <a:p>
            <a:pPr marL="0" indent="0">
              <a:buNone/>
            </a:pPr>
            <a:endParaRPr lang="en-US" sz="3500" b="1" dirty="0">
              <a:solidFill>
                <a:prstClr val="black"/>
              </a:solidFill>
            </a:endParaRPr>
          </a:p>
          <a:p>
            <a:pPr marL="285750" indent="-285750"/>
            <a:r>
              <a:rPr lang="en-US" sz="3500" dirty="0">
                <a:solidFill>
                  <a:prstClr val="black"/>
                </a:solidFill>
              </a:rPr>
              <a:t>Must meet credit requirements</a:t>
            </a:r>
          </a:p>
          <a:p>
            <a:pPr marL="685800" lvl="1"/>
            <a:r>
              <a:rPr lang="en-US" sz="3000" dirty="0">
                <a:solidFill>
                  <a:prstClr val="black"/>
                </a:solidFill>
              </a:rPr>
              <a:t>May apply with a credit worthy cosigner</a:t>
            </a:r>
          </a:p>
          <a:p>
            <a:pPr marL="400050" lvl="1" indent="0">
              <a:buNone/>
            </a:pPr>
            <a:endParaRPr lang="en-US" sz="1800" dirty="0">
              <a:solidFill>
                <a:prstClr val="black"/>
              </a:solidFill>
            </a:endParaRPr>
          </a:p>
          <a:p>
            <a:pPr marL="685800" lvl="1"/>
            <a:r>
              <a:rPr lang="en-US" sz="3000" dirty="0">
                <a:solidFill>
                  <a:prstClr val="black"/>
                </a:solidFill>
              </a:rPr>
              <a:t>If denied, student may borrow additional unsubsidized amount</a:t>
            </a:r>
          </a:p>
          <a:p>
            <a:pPr marL="0" indent="0">
              <a:buNone/>
            </a:pPr>
            <a:endParaRPr lang="en-US" sz="1700" dirty="0">
              <a:solidFill>
                <a:prstClr val="black"/>
              </a:solidFill>
            </a:endParaRPr>
          </a:p>
          <a:p>
            <a:pPr marL="285750" indent="-285750"/>
            <a:r>
              <a:rPr lang="en-US" sz="3300" dirty="0">
                <a:solidFill>
                  <a:prstClr val="black"/>
                </a:solidFill>
              </a:rPr>
              <a:t>May borrower up to the COA minus any other aid</a:t>
            </a:r>
          </a:p>
          <a:p>
            <a:pPr marL="0" indent="0">
              <a:buNone/>
            </a:pPr>
            <a:endParaRPr lang="en-US" sz="3300" dirty="0">
              <a:solidFill>
                <a:prstClr val="black"/>
              </a:solidFill>
            </a:endParaRPr>
          </a:p>
          <a:p>
            <a:pPr marL="285750" indent="-285750"/>
            <a:r>
              <a:rPr lang="en-US" sz="3300" dirty="0">
                <a:solidFill>
                  <a:prstClr val="black"/>
                </a:solidFill>
              </a:rPr>
              <a:t>Fixed interest rate: 8.05% </a:t>
            </a:r>
          </a:p>
          <a:p>
            <a:pPr marL="0" indent="0">
              <a:buNone/>
            </a:pPr>
            <a:endParaRPr lang="en-US" sz="3300" dirty="0">
              <a:solidFill>
                <a:prstClr val="black"/>
              </a:solidFill>
            </a:endParaRPr>
          </a:p>
          <a:p>
            <a:pPr marL="285750" indent="-285750"/>
            <a:r>
              <a:rPr lang="en-US" sz="3300" dirty="0">
                <a:solidFill>
                  <a:prstClr val="black"/>
                </a:solidFill>
              </a:rPr>
              <a:t>Origination fee of 4.228% </a:t>
            </a:r>
          </a:p>
          <a:p>
            <a:pPr marL="0" indent="0">
              <a:buNone/>
            </a:pPr>
            <a:endParaRPr lang="en-US" sz="3300" dirty="0">
              <a:solidFill>
                <a:prstClr val="black"/>
              </a:solidFill>
            </a:endParaRPr>
          </a:p>
          <a:p>
            <a:pPr marL="285750" indent="-285750"/>
            <a:r>
              <a:rPr lang="en-US" sz="3300" dirty="0">
                <a:solidFill>
                  <a:prstClr val="black"/>
                </a:solidFill>
              </a:rPr>
              <a:t>Payments may be deferred </a:t>
            </a:r>
          </a:p>
          <a:p>
            <a:pPr marL="0" indent="0">
              <a:buNone/>
            </a:pPr>
            <a:endParaRPr lang="en-US" sz="3300" dirty="0">
              <a:solidFill>
                <a:prstClr val="black"/>
              </a:solidFill>
            </a:endParaRPr>
          </a:p>
          <a:p>
            <a:pPr marL="285750" indent="-285750"/>
            <a:r>
              <a:rPr lang="en-US" sz="3300" dirty="0">
                <a:solidFill>
                  <a:prstClr val="black"/>
                </a:solidFill>
              </a:rPr>
              <a:t>Student must complete the FAFSA</a:t>
            </a:r>
            <a:endParaRPr lang="en-US" sz="3300" dirty="0"/>
          </a:p>
        </p:txBody>
      </p:sp>
      <p:sp>
        <p:nvSpPr>
          <p:cNvPr id="27" name="Text Placeholder 6"/>
          <p:cNvSpPr txBox="1">
            <a:spLocks/>
          </p:cNvSpPr>
          <p:nvPr/>
        </p:nvSpPr>
        <p:spPr>
          <a:xfrm>
            <a:off x="5924552" y="2128518"/>
            <a:ext cx="2501644" cy="4577081"/>
          </a:xfrm>
          <a:prstGeom prst="rect">
            <a:avLst/>
          </a:prstGeom>
          <a:solidFill>
            <a:schemeClr val="bg1">
              <a:lumMod val="95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1400" dirty="0">
                <a:solidFill>
                  <a:prstClr val="black"/>
                </a:solidFill>
              </a:rPr>
              <a:t>Loan is in the student’s name (cosigner is generally required)</a:t>
            </a:r>
          </a:p>
          <a:p>
            <a:pPr marL="0" indent="0">
              <a:buNone/>
            </a:pPr>
            <a:endParaRPr lang="en-US" sz="800" dirty="0">
              <a:solidFill>
                <a:prstClr val="black"/>
              </a:solidFill>
            </a:endParaRPr>
          </a:p>
          <a:p>
            <a:pPr marL="285750" indent="-285750"/>
            <a:r>
              <a:rPr lang="en-US" sz="1400" dirty="0">
                <a:solidFill>
                  <a:prstClr val="black"/>
                </a:solidFill>
              </a:rPr>
              <a:t>Student or Cosigner must meet income &amp; credit requirements</a:t>
            </a:r>
          </a:p>
          <a:p>
            <a:pPr marL="0" indent="0">
              <a:buNone/>
            </a:pPr>
            <a:endParaRPr lang="en-US" sz="800" dirty="0">
              <a:solidFill>
                <a:prstClr val="black"/>
              </a:solidFill>
            </a:endParaRPr>
          </a:p>
          <a:p>
            <a:pPr marL="285750" indent="-285750"/>
            <a:r>
              <a:rPr lang="en-US" sz="1400" dirty="0">
                <a:solidFill>
                  <a:prstClr val="black"/>
                </a:solidFill>
              </a:rPr>
              <a:t>May borrower up to the COA minus any other aid</a:t>
            </a:r>
          </a:p>
          <a:p>
            <a:pPr marL="0" indent="0">
              <a:buNone/>
            </a:pPr>
            <a:endParaRPr lang="en-US" sz="800" dirty="0">
              <a:solidFill>
                <a:prstClr val="black"/>
              </a:solidFill>
            </a:endParaRPr>
          </a:p>
          <a:p>
            <a:pPr marL="285750" indent="-285750"/>
            <a:r>
              <a:rPr lang="en-US" sz="1400" dirty="0">
                <a:solidFill>
                  <a:prstClr val="black"/>
                </a:solidFill>
              </a:rPr>
              <a:t>Variable or fixed interest rate  </a:t>
            </a:r>
          </a:p>
          <a:p>
            <a:pPr marL="0" indent="0">
              <a:buNone/>
            </a:pPr>
            <a:endParaRPr lang="en-US" sz="800" dirty="0">
              <a:solidFill>
                <a:prstClr val="black"/>
              </a:solidFill>
            </a:endParaRPr>
          </a:p>
          <a:p>
            <a:pPr marL="285750" indent="-285750"/>
            <a:r>
              <a:rPr lang="en-US" sz="1400" dirty="0">
                <a:solidFill>
                  <a:prstClr val="black"/>
                </a:solidFill>
              </a:rPr>
              <a:t>May have cosigner release clauses</a:t>
            </a:r>
          </a:p>
          <a:p>
            <a:pPr marL="0" indent="0">
              <a:buNone/>
            </a:pPr>
            <a:endParaRPr lang="en-US" sz="800" dirty="0">
              <a:solidFill>
                <a:prstClr val="black"/>
              </a:solidFill>
            </a:endParaRPr>
          </a:p>
          <a:p>
            <a:pPr marL="285750" indent="-285750"/>
            <a:r>
              <a:rPr lang="en-US" sz="1400" b="1" dirty="0">
                <a:solidFill>
                  <a:prstClr val="black"/>
                </a:solidFill>
              </a:rPr>
              <a:t>Terms vary by lender</a:t>
            </a:r>
          </a:p>
          <a:p>
            <a:pPr marL="685800" lvl="1"/>
            <a:r>
              <a:rPr lang="en-US" sz="1400" dirty="0">
                <a:solidFill>
                  <a:prstClr val="black"/>
                </a:solidFill>
              </a:rPr>
              <a:t>Do your research</a:t>
            </a:r>
          </a:p>
          <a:p>
            <a:pPr marL="685800" lvl="1"/>
            <a:r>
              <a:rPr lang="en-US" sz="1400" dirty="0">
                <a:solidFill>
                  <a:prstClr val="black"/>
                </a:solidFill>
              </a:rPr>
              <a:t>Read the fine print</a:t>
            </a:r>
          </a:p>
          <a:p>
            <a:endParaRPr lang="en-US" sz="1400" dirty="0"/>
          </a:p>
        </p:txBody>
      </p:sp>
      <p:sp>
        <p:nvSpPr>
          <p:cNvPr id="28" name="Text Placeholder 7"/>
          <p:cNvSpPr txBox="1">
            <a:spLocks/>
          </p:cNvSpPr>
          <p:nvPr/>
        </p:nvSpPr>
        <p:spPr>
          <a:xfrm>
            <a:off x="5943600" y="1435021"/>
            <a:ext cx="2482596" cy="576262"/>
          </a:xfrm>
          <a:prstGeom prst="rect">
            <a:avLst/>
          </a:prstGeom>
          <a:solidFill>
            <a:schemeClr val="bg1">
              <a:lumMod val="95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Private Loans</a:t>
            </a:r>
          </a:p>
          <a:p>
            <a:pPr marL="0" indent="0">
              <a:buNone/>
            </a:pPr>
            <a:endParaRPr lang="en-US" sz="2000" b="1" dirty="0"/>
          </a:p>
        </p:txBody>
      </p:sp>
      <p:pic>
        <p:nvPicPr>
          <p:cNvPr id="3074" name="Picture 2" descr="C:\Users\p486426\AppData\Local\Microsoft\Windows\Temporary Internet Files\Content.IE5\MTV6Q8IO\Loan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7952" y="76200"/>
            <a:ext cx="2609848" cy="1252538"/>
          </a:xfrm>
          <a:prstGeom prst="rect">
            <a:avLst/>
          </a:prstGeom>
          <a:noFill/>
          <a:ln w="57150">
            <a:solidFill>
              <a:srgbClr val="DE642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223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looking at a computer&#10;&#10;Description automatically generated with medium confidence">
            <a:extLst>
              <a:ext uri="{FF2B5EF4-FFF2-40B4-BE49-F238E27FC236}">
                <a16:creationId xmlns:a16="http://schemas.microsoft.com/office/drawing/2014/main" id="{A806F521-327A-D448-9A34-277D0170CA3E}"/>
              </a:ext>
            </a:extLst>
          </p:cNvPr>
          <p:cNvPicPr>
            <a:picLocks noChangeAspect="1"/>
          </p:cNvPicPr>
          <p:nvPr/>
        </p:nvPicPr>
        <p:blipFill>
          <a:blip r:embed="rId3"/>
          <a:stretch>
            <a:fillRect/>
          </a:stretch>
        </p:blipFill>
        <p:spPr>
          <a:xfrm>
            <a:off x="0" y="857250"/>
            <a:ext cx="9159950" cy="5152472"/>
          </a:xfrm>
          <a:prstGeom prst="rect">
            <a:avLst/>
          </a:prstGeom>
        </p:spPr>
      </p:pic>
      <p:pic>
        <p:nvPicPr>
          <p:cNvPr id="3" name="Picture 2">
            <a:extLst>
              <a:ext uri="{FF2B5EF4-FFF2-40B4-BE49-F238E27FC236}">
                <a16:creationId xmlns:a16="http://schemas.microsoft.com/office/drawing/2014/main" id="{61CAF108-C4ED-0B4A-AD52-04FF0551C2DD}"/>
              </a:ext>
            </a:extLst>
          </p:cNvPr>
          <p:cNvPicPr>
            <a:picLocks noChangeAspect="1"/>
          </p:cNvPicPr>
          <p:nvPr/>
        </p:nvPicPr>
        <p:blipFill>
          <a:blip r:embed="rId4"/>
          <a:stretch>
            <a:fillRect/>
          </a:stretch>
        </p:blipFill>
        <p:spPr>
          <a:xfrm>
            <a:off x="1714294" y="1077454"/>
            <a:ext cx="1719844" cy="625397"/>
          </a:xfrm>
          <a:prstGeom prst="rect">
            <a:avLst/>
          </a:prstGeom>
        </p:spPr>
      </p:pic>
      <p:sp>
        <p:nvSpPr>
          <p:cNvPr id="4" name="Rectangle 3">
            <a:extLst>
              <a:ext uri="{FF2B5EF4-FFF2-40B4-BE49-F238E27FC236}">
                <a16:creationId xmlns:a16="http://schemas.microsoft.com/office/drawing/2014/main" id="{59BA520B-4837-FA45-973F-C487C6F9343E}"/>
              </a:ext>
            </a:extLst>
          </p:cNvPr>
          <p:cNvSpPr/>
          <p:nvPr/>
        </p:nvSpPr>
        <p:spPr>
          <a:xfrm>
            <a:off x="232457" y="5304182"/>
            <a:ext cx="8679087" cy="1277273"/>
          </a:xfrm>
          <a:prstGeom prst="rect">
            <a:avLst/>
          </a:prstGeom>
        </p:spPr>
        <p:txBody>
          <a:bodyPr wrap="square">
            <a:spAutoFit/>
          </a:bodyPr>
          <a:lstStyle/>
          <a:p>
            <a:r>
              <a:rPr lang="en-US" sz="700" spc="-8" dirty="0">
                <a:latin typeface="Helvetica" pitchFamily="2" charset="0"/>
              </a:rPr>
              <a:t>1) </a:t>
            </a:r>
            <a:r>
              <a:rPr lang="en-US" sz="700" b="1" spc="-8" dirty="0">
                <a:latin typeface="Helvetica" pitchFamily="2" charset="0"/>
              </a:rPr>
              <a:t>Annual Percentage Rate (APR) Calculations </a:t>
            </a:r>
            <a:r>
              <a:rPr lang="en-US" sz="700" spc="-8" dirty="0">
                <a:latin typeface="Helvetica" pitchFamily="2" charset="0"/>
              </a:rPr>
              <a:t>– The lowest APR is based on the following assumptions: a loan of $10,000 made in a single disbursement, a student borrower who selected an Immediate Repayment Plan and a repayment term of 120 months, monthly payments of $100.87 and a final payment $78.29, a fixed periodic interest rate of 4.17%, and a total amount financed of $11,980.40. The student borrower in this sample qualified for a 0.25% Direct Debit benefit for the entirety of the repayment period and a 0.50% graduation benefit was applied 47 months into repayment. The highest APR is based on the following assumptions: a loan of $10,000 made in a single disbursement, a student borrower who selected a Fully Deferred Repayment Plan and a repayment term of 180 months, monthly payments of $117.93, a fixed periodic interest rate of 7.07%, and a total amount financed of $21,227.72. The student borrower received an in-school deferment of 46 months and a grace period of 6 months. The student borrower in this sample did not qualify for any interest rate discounts. These APRs are estimates and may differ from the actual rates received. </a:t>
            </a:r>
          </a:p>
          <a:p>
            <a:r>
              <a:rPr lang="en-US" sz="700" spc="-8" dirty="0">
                <a:latin typeface="Helvetica" pitchFamily="2" charset="0"/>
              </a:rPr>
              <a:t>2) The provided rate range includes Undergraduate, Graduate, and Parent loans and may change based on loan type, loan term, repayment plan, and applicable discounts (not all discounts apply to all loan products). See individual loan programs for more specific information. PHEAA uses applicant credit scores to determine eligibility and interest rates. Higher credit scores may mean an applicant is offered a lower interest rate.</a:t>
            </a:r>
          </a:p>
          <a:p>
            <a:r>
              <a:rPr lang="en-US" sz="700" spc="-8" dirty="0">
                <a:latin typeface="Helvetica" pitchFamily="2" charset="0"/>
              </a:rPr>
              <a:t>Applicants, including co-signers, are subject to credit qualifications, completion of an application and credit agreement, and verification of application information. PHEAA uses applicant(s) FICO score(s) to determine eligibility and interest rates. Higher credit scores may mean an applicant is offered a lower interest rate.</a:t>
            </a:r>
          </a:p>
          <a:p>
            <a:r>
              <a:rPr lang="en-US" sz="700" spc="-8" dirty="0">
                <a:latin typeface="Helvetica" pitchFamily="2" charset="0"/>
              </a:rPr>
              <a:t>PHEAA reserves the right to discontinue all programs or benefits without prior notice. </a:t>
            </a:r>
          </a:p>
        </p:txBody>
      </p:sp>
      <p:sp>
        <p:nvSpPr>
          <p:cNvPr id="5" name="Rectangle 4">
            <a:extLst>
              <a:ext uri="{FF2B5EF4-FFF2-40B4-BE49-F238E27FC236}">
                <a16:creationId xmlns:a16="http://schemas.microsoft.com/office/drawing/2014/main" id="{AB4C4B96-774A-004A-8E8F-D80573719AC9}"/>
              </a:ext>
            </a:extLst>
          </p:cNvPr>
          <p:cNvSpPr/>
          <p:nvPr/>
        </p:nvSpPr>
        <p:spPr>
          <a:xfrm>
            <a:off x="220413" y="4803580"/>
            <a:ext cx="4707605" cy="369332"/>
          </a:xfrm>
          <a:prstGeom prst="rect">
            <a:avLst/>
          </a:prstGeom>
        </p:spPr>
        <p:txBody>
          <a:bodyPr wrap="square">
            <a:spAutoFit/>
          </a:bodyPr>
          <a:lstStyle/>
          <a:p>
            <a:pPr algn="ctr"/>
            <a:r>
              <a:rPr lang="en-US" dirty="0">
                <a:solidFill>
                  <a:srgbClr val="FFFFFF"/>
                </a:solidFill>
                <a:latin typeface="Open Sans" panose="020B0606030504020204" pitchFamily="34" charset="0"/>
              </a:rPr>
              <a:t>Learn more at </a:t>
            </a:r>
            <a:r>
              <a:rPr lang="en-US" b="1" dirty="0">
                <a:solidFill>
                  <a:srgbClr val="FFFFFF"/>
                </a:solidFill>
                <a:latin typeface="Open Sans" panose="020B0606030504020204" pitchFamily="34" charset="0"/>
              </a:rPr>
              <a:t>PHEAA.org/PAForward</a:t>
            </a:r>
          </a:p>
        </p:txBody>
      </p:sp>
      <p:sp>
        <p:nvSpPr>
          <p:cNvPr id="6" name="Rectangle 5">
            <a:extLst>
              <a:ext uri="{FF2B5EF4-FFF2-40B4-BE49-F238E27FC236}">
                <a16:creationId xmlns:a16="http://schemas.microsoft.com/office/drawing/2014/main" id="{9DA35907-C793-ED47-8A35-D9E374439B1A}"/>
              </a:ext>
            </a:extLst>
          </p:cNvPr>
          <p:cNvSpPr/>
          <p:nvPr/>
        </p:nvSpPr>
        <p:spPr>
          <a:xfrm>
            <a:off x="706537" y="2162571"/>
            <a:ext cx="3735359" cy="969496"/>
          </a:xfrm>
          <a:prstGeom prst="rect">
            <a:avLst/>
          </a:prstGeom>
        </p:spPr>
        <p:txBody>
          <a:bodyPr wrap="square">
            <a:spAutoFit/>
          </a:bodyPr>
          <a:lstStyle/>
          <a:p>
            <a:pPr algn="ctr"/>
            <a:r>
              <a:rPr lang="en-US" sz="2850" b="1" spc="113" dirty="0">
                <a:solidFill>
                  <a:srgbClr val="FFFFFF"/>
                </a:solidFill>
                <a:latin typeface="Open Sans" panose="020B0606030504020204" pitchFamily="34" charset="0"/>
              </a:rPr>
              <a:t>PA’s Low-Cost Way</a:t>
            </a:r>
            <a:br>
              <a:rPr lang="en-US" sz="2850" b="1" spc="113" dirty="0">
                <a:solidFill>
                  <a:srgbClr val="FFFFFF"/>
                </a:solidFill>
                <a:latin typeface="Open Sans" panose="020B0606030504020204" pitchFamily="34" charset="0"/>
              </a:rPr>
            </a:br>
            <a:r>
              <a:rPr lang="en-US" sz="2850" b="1" spc="113" dirty="0">
                <a:solidFill>
                  <a:srgbClr val="FFFFFF"/>
                </a:solidFill>
                <a:latin typeface="Open Sans" panose="020B0606030504020204" pitchFamily="34" charset="0"/>
              </a:rPr>
              <a:t>to Pay for College!</a:t>
            </a:r>
            <a:endParaRPr lang="en-US" sz="2850" spc="113" dirty="0">
              <a:solidFill>
                <a:srgbClr val="FFFFFF"/>
              </a:solidFill>
              <a:latin typeface="Open Sans" panose="020B0606030504020204" pitchFamily="34" charset="0"/>
            </a:endParaRPr>
          </a:p>
        </p:txBody>
      </p:sp>
      <p:sp>
        <p:nvSpPr>
          <p:cNvPr id="7" name="Rectangle 6">
            <a:extLst>
              <a:ext uri="{FF2B5EF4-FFF2-40B4-BE49-F238E27FC236}">
                <a16:creationId xmlns:a16="http://schemas.microsoft.com/office/drawing/2014/main" id="{A85B3B61-DD79-5E4D-BC2B-B94DC3E768E5}"/>
              </a:ext>
            </a:extLst>
          </p:cNvPr>
          <p:cNvSpPr/>
          <p:nvPr/>
        </p:nvSpPr>
        <p:spPr>
          <a:xfrm>
            <a:off x="1241041" y="3711064"/>
            <a:ext cx="2666351" cy="646331"/>
          </a:xfrm>
          <a:prstGeom prst="rect">
            <a:avLst/>
          </a:prstGeom>
        </p:spPr>
        <p:txBody>
          <a:bodyPr wrap="square">
            <a:spAutoFit/>
          </a:bodyPr>
          <a:lstStyle/>
          <a:p>
            <a:pPr algn="ctr"/>
            <a:r>
              <a:rPr lang="en-US" sz="3600" b="1" dirty="0">
                <a:solidFill>
                  <a:schemeClr val="bg1"/>
                </a:solidFill>
                <a:latin typeface="Open Sans" panose="020B0606030504020204" pitchFamily="34" charset="0"/>
              </a:rPr>
              <a:t>3.82</a:t>
            </a:r>
            <a:r>
              <a:rPr lang="en-US" sz="900" b="1" dirty="0">
                <a:solidFill>
                  <a:schemeClr val="bg1"/>
                </a:solidFill>
                <a:latin typeface="Open Sans" panose="020B0606030504020204" pitchFamily="34" charset="0"/>
              </a:rPr>
              <a:t> </a:t>
            </a:r>
            <a:r>
              <a:rPr lang="en-US" sz="3600" b="1" dirty="0">
                <a:solidFill>
                  <a:schemeClr val="bg1"/>
                </a:solidFill>
                <a:latin typeface="Open Sans" panose="020B0606030504020204" pitchFamily="34" charset="0"/>
              </a:rPr>
              <a:t>-7</a:t>
            </a:r>
            <a:r>
              <a:rPr lang="en-US" sz="900" b="1" dirty="0">
                <a:solidFill>
                  <a:schemeClr val="bg1"/>
                </a:solidFill>
                <a:latin typeface="Open Sans" panose="020B0606030504020204" pitchFamily="34" charset="0"/>
              </a:rPr>
              <a:t> </a:t>
            </a:r>
            <a:r>
              <a:rPr lang="en-US" sz="3600" b="1" dirty="0">
                <a:solidFill>
                  <a:schemeClr val="bg1"/>
                </a:solidFill>
                <a:latin typeface="Open Sans" panose="020B0606030504020204" pitchFamily="34" charset="0"/>
              </a:rPr>
              <a:t>.69</a:t>
            </a:r>
            <a:r>
              <a:rPr lang="en-US" sz="3600" b="1" baseline="30000" dirty="0">
                <a:solidFill>
                  <a:schemeClr val="bg1"/>
                </a:solidFill>
                <a:latin typeface="Open Sans" panose="020B0606030504020204" pitchFamily="34" charset="0"/>
              </a:rPr>
              <a:t>%</a:t>
            </a:r>
            <a:endParaRPr lang="en-US" sz="3600" dirty="0">
              <a:solidFill>
                <a:schemeClr val="bg1"/>
              </a:solidFill>
              <a:latin typeface="Open Sans Light" panose="020B0306030504020204" pitchFamily="34" charset="0"/>
            </a:endParaRPr>
          </a:p>
        </p:txBody>
      </p:sp>
      <p:sp>
        <p:nvSpPr>
          <p:cNvPr id="9" name="Rectangle 8">
            <a:extLst>
              <a:ext uri="{FF2B5EF4-FFF2-40B4-BE49-F238E27FC236}">
                <a16:creationId xmlns:a16="http://schemas.microsoft.com/office/drawing/2014/main" id="{EA1EEB7B-B4AE-1341-AC5F-707250AD21F8}"/>
              </a:ext>
            </a:extLst>
          </p:cNvPr>
          <p:cNvSpPr/>
          <p:nvPr/>
        </p:nvSpPr>
        <p:spPr>
          <a:xfrm>
            <a:off x="3369461" y="4022687"/>
            <a:ext cx="453025" cy="334707"/>
          </a:xfrm>
          <a:prstGeom prst="rect">
            <a:avLst/>
          </a:prstGeom>
        </p:spPr>
        <p:txBody>
          <a:bodyPr wrap="square">
            <a:spAutoFit/>
          </a:bodyPr>
          <a:lstStyle/>
          <a:p>
            <a:r>
              <a:rPr lang="en-US" sz="1575" b="1" baseline="30000" dirty="0">
                <a:solidFill>
                  <a:schemeClr val="bg1"/>
                </a:solidFill>
                <a:latin typeface="Open Sans" panose="020B0606030504020204" pitchFamily="34" charset="0"/>
              </a:rPr>
              <a:t>APR</a:t>
            </a:r>
            <a:endParaRPr lang="en-US" sz="1575" dirty="0">
              <a:solidFill>
                <a:schemeClr val="bg1"/>
              </a:solidFill>
              <a:latin typeface="Open Sans Light" panose="020B0306030504020204" pitchFamily="34" charset="0"/>
            </a:endParaRPr>
          </a:p>
        </p:txBody>
      </p:sp>
      <p:sp>
        <p:nvSpPr>
          <p:cNvPr id="10" name="Rectangle 9">
            <a:extLst>
              <a:ext uri="{FF2B5EF4-FFF2-40B4-BE49-F238E27FC236}">
                <a16:creationId xmlns:a16="http://schemas.microsoft.com/office/drawing/2014/main" id="{EC3BD771-1D86-BE41-849A-2E816DEDB6DF}"/>
              </a:ext>
            </a:extLst>
          </p:cNvPr>
          <p:cNvSpPr/>
          <p:nvPr/>
        </p:nvSpPr>
        <p:spPr>
          <a:xfrm rot="5400000">
            <a:off x="2540446" y="2869529"/>
            <a:ext cx="67538" cy="8257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2361971E-61A9-EA47-AF30-312E01FC004D}"/>
              </a:ext>
            </a:extLst>
          </p:cNvPr>
          <p:cNvSpPr/>
          <p:nvPr/>
        </p:nvSpPr>
        <p:spPr>
          <a:xfrm>
            <a:off x="1471630" y="3419017"/>
            <a:ext cx="2229328" cy="392415"/>
          </a:xfrm>
          <a:prstGeom prst="rect">
            <a:avLst/>
          </a:prstGeom>
        </p:spPr>
        <p:txBody>
          <a:bodyPr wrap="none">
            <a:spAutoFit/>
          </a:bodyPr>
          <a:lstStyle/>
          <a:p>
            <a:r>
              <a:rPr lang="en-US" sz="195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Low, Fixed Rates </a:t>
            </a:r>
            <a:endParaRPr lang="en-US" sz="1950" b="1" dirty="0">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2" name="TextBox 11">
            <a:extLst>
              <a:ext uri="{FF2B5EF4-FFF2-40B4-BE49-F238E27FC236}">
                <a16:creationId xmlns:a16="http://schemas.microsoft.com/office/drawing/2014/main" id="{A7710023-B126-2A4F-B4E1-7C6DCD14D567}"/>
              </a:ext>
            </a:extLst>
          </p:cNvPr>
          <p:cNvSpPr txBox="1"/>
          <p:nvPr/>
        </p:nvSpPr>
        <p:spPr>
          <a:xfrm>
            <a:off x="3637134" y="3768052"/>
            <a:ext cx="370703" cy="184666"/>
          </a:xfrm>
          <a:prstGeom prst="rect">
            <a:avLst/>
          </a:prstGeom>
          <a:noFill/>
        </p:spPr>
        <p:txBody>
          <a:bodyPr wrap="square" rtlCol="0">
            <a:spAutoFit/>
          </a:bodyPr>
          <a:lstStyle/>
          <a:p>
            <a:r>
              <a:rPr lang="en-US" sz="600" dirty="0">
                <a:solidFill>
                  <a:schemeClr val="bg1"/>
                </a:solidFill>
              </a:rPr>
              <a:t>1,2</a:t>
            </a:r>
          </a:p>
        </p:txBody>
      </p:sp>
    </p:spTree>
    <p:extLst>
      <p:ext uri="{BB962C8B-B14F-4D97-AF65-F5344CB8AC3E}">
        <p14:creationId xmlns:p14="http://schemas.microsoft.com/office/powerpoint/2010/main" val="535703417"/>
      </p:ext>
    </p:extLst>
  </p:cSld>
  <p:clrMapOvr>
    <a:masterClrMapping/>
  </p:clrMapOvr>
  <p:transition spd="slow" advTm="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69F9DAE-941E-3F1E-788E-A77A88D93E09}"/>
              </a:ext>
            </a:extLst>
          </p:cNvPr>
          <p:cNvSpPr/>
          <p:nvPr/>
        </p:nvSpPr>
        <p:spPr>
          <a:xfrm>
            <a:off x="7010400" y="696232"/>
            <a:ext cx="1676400" cy="1676400"/>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sp>
        <p:nvSpPr>
          <p:cNvPr id="3" name="Title 1"/>
          <p:cNvSpPr>
            <a:spLocks noGrp="1"/>
          </p:cNvSpPr>
          <p:nvPr>
            <p:ph type="title"/>
          </p:nvPr>
        </p:nvSpPr>
        <p:spPr>
          <a:prstGeom prst="rect">
            <a:avLst/>
          </a:prstGeom>
        </p:spPr>
        <p:txBody>
          <a:bodyPr>
            <a:normAutofit/>
          </a:bodyPr>
          <a:lstStyle/>
          <a:p>
            <a:r>
              <a:rPr lang="en-US" sz="3300" dirty="0"/>
              <a:t>What Can You Do Now?</a:t>
            </a:r>
          </a:p>
        </p:txBody>
      </p:sp>
      <p:sp>
        <p:nvSpPr>
          <p:cNvPr id="4" name="Slide Number Placeholder 3">
            <a:extLst>
              <a:ext uri="{FF2B5EF4-FFF2-40B4-BE49-F238E27FC236}">
                <a16:creationId xmlns:a16="http://schemas.microsoft.com/office/drawing/2014/main" id="{41FB18A8-96F0-274D-BF91-365EBD11A8EF}"/>
              </a:ext>
            </a:extLst>
          </p:cNvPr>
          <p:cNvSpPr>
            <a:spLocks noGrp="1"/>
          </p:cNvSpPr>
          <p:nvPr>
            <p:ph type="sldNum" sz="quarter" idx="12"/>
          </p:nvPr>
        </p:nvSpPr>
        <p:spPr/>
        <p:txBody>
          <a:bodyPr/>
          <a:lstStyle/>
          <a:p>
            <a:fld id="{3ECAA9F2-51A7-FA4F-B019-4D81CA3B727C}" type="slidenum">
              <a:rPr lang="en-US" smtClean="0"/>
              <a:pPr/>
              <a:t>38</a:t>
            </a:fld>
            <a:endParaRPr lang="en-US" dirty="0"/>
          </a:p>
        </p:txBody>
      </p:sp>
      <p:pic>
        <p:nvPicPr>
          <p:cNvPr id="9" name="Picture 8" descr="Clock &amp; Calenda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28840" y="921313"/>
            <a:ext cx="1143000" cy="1165975"/>
          </a:xfrm>
          <a:prstGeom prst="rect">
            <a:avLst/>
          </a:prstGeom>
        </p:spPr>
      </p:pic>
      <p:grpSp>
        <p:nvGrpSpPr>
          <p:cNvPr id="27" name="Group 26">
            <a:extLst>
              <a:ext uri="{FF2B5EF4-FFF2-40B4-BE49-F238E27FC236}">
                <a16:creationId xmlns:a16="http://schemas.microsoft.com/office/drawing/2014/main" id="{BE0DF4A6-45F3-859B-69CD-DE79361E20DF}"/>
              </a:ext>
            </a:extLst>
          </p:cNvPr>
          <p:cNvGrpSpPr/>
          <p:nvPr/>
        </p:nvGrpSpPr>
        <p:grpSpPr>
          <a:xfrm>
            <a:off x="1590025" y="1600200"/>
            <a:ext cx="5963949" cy="4970009"/>
            <a:chOff x="3201627" y="1828800"/>
            <a:chExt cx="5408973" cy="4507524"/>
          </a:xfrm>
        </p:grpSpPr>
        <p:pic>
          <p:nvPicPr>
            <p:cNvPr id="20" name="Picture 19">
              <a:extLst>
                <a:ext uri="{FF2B5EF4-FFF2-40B4-BE49-F238E27FC236}">
                  <a16:creationId xmlns:a16="http://schemas.microsoft.com/office/drawing/2014/main" id="{E7A37659-6A46-31DA-6E5B-04A428501C0C}"/>
                </a:ext>
              </a:extLst>
            </p:cNvPr>
            <p:cNvPicPr>
              <a:picLocks noChangeAspect="1"/>
            </p:cNvPicPr>
            <p:nvPr/>
          </p:nvPicPr>
          <p:blipFill>
            <a:blip r:embed="rId4"/>
            <a:stretch>
              <a:fillRect/>
            </a:stretch>
          </p:blipFill>
          <p:spPr>
            <a:xfrm>
              <a:off x="3907311" y="2415610"/>
              <a:ext cx="3903159" cy="3572383"/>
            </a:xfrm>
            <a:prstGeom prst="rect">
              <a:avLst/>
            </a:prstGeom>
          </p:spPr>
        </p:pic>
        <p:sp>
          <p:nvSpPr>
            <p:cNvPr id="21" name="Freeform: Shape 18">
              <a:extLst>
                <a:ext uri="{FF2B5EF4-FFF2-40B4-BE49-F238E27FC236}">
                  <a16:creationId xmlns:a16="http://schemas.microsoft.com/office/drawing/2014/main" id="{20D7D9DA-12F5-D9C3-2E66-E9054E0E9799}"/>
                </a:ext>
              </a:extLst>
            </p:cNvPr>
            <p:cNvSpPr>
              <a:spLocks noChangeAspect="1"/>
            </p:cNvSpPr>
            <p:nvPr/>
          </p:nvSpPr>
          <p:spPr>
            <a:xfrm>
              <a:off x="3201627" y="2904759"/>
              <a:ext cx="1953007" cy="906753"/>
            </a:xfrm>
            <a:custGeom>
              <a:avLst/>
              <a:gdLst>
                <a:gd name="connsiteX0" fmla="*/ 0 w 2349599"/>
                <a:gd name="connsiteY0" fmla="*/ 195804 h 1174799"/>
                <a:gd name="connsiteX1" fmla="*/ 195804 w 2349599"/>
                <a:gd name="connsiteY1" fmla="*/ 0 h 1174799"/>
                <a:gd name="connsiteX2" fmla="*/ 2153795 w 2349599"/>
                <a:gd name="connsiteY2" fmla="*/ 0 h 1174799"/>
                <a:gd name="connsiteX3" fmla="*/ 2349599 w 2349599"/>
                <a:gd name="connsiteY3" fmla="*/ 195804 h 1174799"/>
                <a:gd name="connsiteX4" fmla="*/ 2349599 w 2349599"/>
                <a:gd name="connsiteY4" fmla="*/ 978995 h 1174799"/>
                <a:gd name="connsiteX5" fmla="*/ 2153795 w 2349599"/>
                <a:gd name="connsiteY5" fmla="*/ 1174799 h 1174799"/>
                <a:gd name="connsiteX6" fmla="*/ 195804 w 2349599"/>
                <a:gd name="connsiteY6" fmla="*/ 1174799 h 1174799"/>
                <a:gd name="connsiteX7" fmla="*/ 0 w 2349599"/>
                <a:gd name="connsiteY7" fmla="*/ 978995 h 1174799"/>
                <a:gd name="connsiteX8" fmla="*/ 0 w 2349599"/>
                <a:gd name="connsiteY8" fmla="*/ 195804 h 11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99" h="1174799">
                  <a:moveTo>
                    <a:pt x="0" y="195804"/>
                  </a:moveTo>
                  <a:cubicBezTo>
                    <a:pt x="0" y="87664"/>
                    <a:pt x="87664" y="0"/>
                    <a:pt x="195804" y="0"/>
                  </a:cubicBezTo>
                  <a:lnTo>
                    <a:pt x="2153795" y="0"/>
                  </a:lnTo>
                  <a:cubicBezTo>
                    <a:pt x="2261935" y="0"/>
                    <a:pt x="2349599" y="87664"/>
                    <a:pt x="2349599" y="195804"/>
                  </a:cubicBezTo>
                  <a:lnTo>
                    <a:pt x="2349599" y="978995"/>
                  </a:lnTo>
                  <a:cubicBezTo>
                    <a:pt x="2349599" y="1087135"/>
                    <a:pt x="2261935" y="1174799"/>
                    <a:pt x="2153795" y="1174799"/>
                  </a:cubicBezTo>
                  <a:lnTo>
                    <a:pt x="195804" y="1174799"/>
                  </a:lnTo>
                  <a:cubicBezTo>
                    <a:pt x="87664" y="1174799"/>
                    <a:pt x="0" y="1087135"/>
                    <a:pt x="0" y="978995"/>
                  </a:cubicBezTo>
                  <a:lnTo>
                    <a:pt x="0" y="195804"/>
                  </a:lnTo>
                  <a:close/>
                </a:path>
              </a:pathLst>
            </a:custGeom>
            <a:solidFill>
              <a:srgbClr val="EB157F"/>
            </a:solid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33549" tIns="133549" rIns="133549" bIns="133549" numCol="1" spcCol="1270" anchor="ctr" anchorCtr="0">
              <a:noAutofit/>
            </a:bodyPr>
            <a:lstStyle/>
            <a:p>
              <a:pPr marL="0" lvl="0" indent="0" algn="ctr" defTabSz="889000">
                <a:spcBef>
                  <a:spcPct val="0"/>
                </a:spcBef>
                <a:spcAft>
                  <a:spcPts val="600"/>
                </a:spcAft>
                <a:buNone/>
              </a:pPr>
              <a:r>
                <a:rPr lang="en-US" b="0" kern="1200" dirty="0"/>
                <a:t>Create FSA ID &amp; Complete the FAFSA</a:t>
              </a:r>
            </a:p>
          </p:txBody>
        </p:sp>
        <p:sp>
          <p:nvSpPr>
            <p:cNvPr id="22" name="Freeform: Shape 19">
              <a:extLst>
                <a:ext uri="{FF2B5EF4-FFF2-40B4-BE49-F238E27FC236}">
                  <a16:creationId xmlns:a16="http://schemas.microsoft.com/office/drawing/2014/main" id="{72493BE4-FBCC-A995-6859-A28795DA63D3}"/>
                </a:ext>
              </a:extLst>
            </p:cNvPr>
            <p:cNvSpPr>
              <a:spLocks noChangeAspect="1"/>
            </p:cNvSpPr>
            <p:nvPr/>
          </p:nvSpPr>
          <p:spPr>
            <a:xfrm>
              <a:off x="4953000" y="1828800"/>
              <a:ext cx="1955346" cy="907839"/>
            </a:xfrm>
            <a:custGeom>
              <a:avLst/>
              <a:gdLst>
                <a:gd name="connsiteX0" fmla="*/ 0 w 2349599"/>
                <a:gd name="connsiteY0" fmla="*/ 195804 h 1174799"/>
                <a:gd name="connsiteX1" fmla="*/ 195804 w 2349599"/>
                <a:gd name="connsiteY1" fmla="*/ 0 h 1174799"/>
                <a:gd name="connsiteX2" fmla="*/ 2153795 w 2349599"/>
                <a:gd name="connsiteY2" fmla="*/ 0 h 1174799"/>
                <a:gd name="connsiteX3" fmla="*/ 2349599 w 2349599"/>
                <a:gd name="connsiteY3" fmla="*/ 195804 h 1174799"/>
                <a:gd name="connsiteX4" fmla="*/ 2349599 w 2349599"/>
                <a:gd name="connsiteY4" fmla="*/ 978995 h 1174799"/>
                <a:gd name="connsiteX5" fmla="*/ 2153795 w 2349599"/>
                <a:gd name="connsiteY5" fmla="*/ 1174799 h 1174799"/>
                <a:gd name="connsiteX6" fmla="*/ 195804 w 2349599"/>
                <a:gd name="connsiteY6" fmla="*/ 1174799 h 1174799"/>
                <a:gd name="connsiteX7" fmla="*/ 0 w 2349599"/>
                <a:gd name="connsiteY7" fmla="*/ 978995 h 1174799"/>
                <a:gd name="connsiteX8" fmla="*/ 0 w 2349599"/>
                <a:gd name="connsiteY8" fmla="*/ 195804 h 11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99" h="1174799">
                  <a:moveTo>
                    <a:pt x="0" y="195804"/>
                  </a:moveTo>
                  <a:cubicBezTo>
                    <a:pt x="0" y="87664"/>
                    <a:pt x="87664" y="0"/>
                    <a:pt x="195804" y="0"/>
                  </a:cubicBezTo>
                  <a:lnTo>
                    <a:pt x="2153795" y="0"/>
                  </a:lnTo>
                  <a:cubicBezTo>
                    <a:pt x="2261935" y="0"/>
                    <a:pt x="2349599" y="87664"/>
                    <a:pt x="2349599" y="195804"/>
                  </a:cubicBezTo>
                  <a:lnTo>
                    <a:pt x="2349599" y="978995"/>
                  </a:lnTo>
                  <a:cubicBezTo>
                    <a:pt x="2349599" y="1087135"/>
                    <a:pt x="2261935" y="1174799"/>
                    <a:pt x="2153795" y="1174799"/>
                  </a:cubicBezTo>
                  <a:lnTo>
                    <a:pt x="195804" y="1174799"/>
                  </a:lnTo>
                  <a:cubicBezTo>
                    <a:pt x="87664" y="1174799"/>
                    <a:pt x="0" y="1087135"/>
                    <a:pt x="0" y="978995"/>
                  </a:cubicBezTo>
                  <a:lnTo>
                    <a:pt x="0" y="195804"/>
                  </a:lnTo>
                  <a:close/>
                </a:path>
              </a:pathLst>
            </a:custGeom>
            <a:solidFill>
              <a:srgbClr val="007299"/>
            </a:solidFill>
            <a:ln>
              <a:no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33549" tIns="133549" rIns="133549" bIns="133549" numCol="1" spcCol="1270" anchor="ctr" anchorCtr="0">
              <a:noAutofit/>
            </a:bodyPr>
            <a:lstStyle/>
            <a:p>
              <a:pPr marL="0" lvl="0" indent="0" algn="ctr" defTabSz="889000">
                <a:spcBef>
                  <a:spcPct val="0"/>
                </a:spcBef>
                <a:spcAft>
                  <a:spcPts val="600"/>
                </a:spcAft>
                <a:buNone/>
              </a:pPr>
              <a:r>
                <a:rPr lang="en-US" b="0" kern="1200" dirty="0"/>
                <a:t>Visit College Websites</a:t>
              </a:r>
            </a:p>
          </p:txBody>
        </p:sp>
        <p:sp>
          <p:nvSpPr>
            <p:cNvPr id="23" name="Freeform: Shape 20">
              <a:extLst>
                <a:ext uri="{FF2B5EF4-FFF2-40B4-BE49-F238E27FC236}">
                  <a16:creationId xmlns:a16="http://schemas.microsoft.com/office/drawing/2014/main" id="{34747641-B11A-C006-C44A-1C18F87AE131}"/>
                </a:ext>
              </a:extLst>
            </p:cNvPr>
            <p:cNvSpPr>
              <a:spLocks noChangeAspect="1"/>
            </p:cNvSpPr>
            <p:nvPr/>
          </p:nvSpPr>
          <p:spPr>
            <a:xfrm>
              <a:off x="4955339" y="5429571"/>
              <a:ext cx="1953007" cy="906753"/>
            </a:xfrm>
            <a:custGeom>
              <a:avLst/>
              <a:gdLst>
                <a:gd name="connsiteX0" fmla="*/ 0 w 2349599"/>
                <a:gd name="connsiteY0" fmla="*/ 195804 h 1174799"/>
                <a:gd name="connsiteX1" fmla="*/ 195804 w 2349599"/>
                <a:gd name="connsiteY1" fmla="*/ 0 h 1174799"/>
                <a:gd name="connsiteX2" fmla="*/ 2153795 w 2349599"/>
                <a:gd name="connsiteY2" fmla="*/ 0 h 1174799"/>
                <a:gd name="connsiteX3" fmla="*/ 2349599 w 2349599"/>
                <a:gd name="connsiteY3" fmla="*/ 195804 h 1174799"/>
                <a:gd name="connsiteX4" fmla="*/ 2349599 w 2349599"/>
                <a:gd name="connsiteY4" fmla="*/ 978995 h 1174799"/>
                <a:gd name="connsiteX5" fmla="*/ 2153795 w 2349599"/>
                <a:gd name="connsiteY5" fmla="*/ 1174799 h 1174799"/>
                <a:gd name="connsiteX6" fmla="*/ 195804 w 2349599"/>
                <a:gd name="connsiteY6" fmla="*/ 1174799 h 1174799"/>
                <a:gd name="connsiteX7" fmla="*/ 0 w 2349599"/>
                <a:gd name="connsiteY7" fmla="*/ 978995 h 1174799"/>
                <a:gd name="connsiteX8" fmla="*/ 0 w 2349599"/>
                <a:gd name="connsiteY8" fmla="*/ 195804 h 11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99" h="1174799">
                  <a:moveTo>
                    <a:pt x="0" y="195804"/>
                  </a:moveTo>
                  <a:cubicBezTo>
                    <a:pt x="0" y="87664"/>
                    <a:pt x="87664" y="0"/>
                    <a:pt x="195804" y="0"/>
                  </a:cubicBezTo>
                  <a:lnTo>
                    <a:pt x="2153795" y="0"/>
                  </a:lnTo>
                  <a:cubicBezTo>
                    <a:pt x="2261935" y="0"/>
                    <a:pt x="2349599" y="87664"/>
                    <a:pt x="2349599" y="195804"/>
                  </a:cubicBezTo>
                  <a:lnTo>
                    <a:pt x="2349599" y="978995"/>
                  </a:lnTo>
                  <a:cubicBezTo>
                    <a:pt x="2349599" y="1087135"/>
                    <a:pt x="2261935" y="1174799"/>
                    <a:pt x="2153795" y="1174799"/>
                  </a:cubicBezTo>
                  <a:lnTo>
                    <a:pt x="195804" y="1174799"/>
                  </a:lnTo>
                  <a:cubicBezTo>
                    <a:pt x="87664" y="1174799"/>
                    <a:pt x="0" y="1087135"/>
                    <a:pt x="0" y="978995"/>
                  </a:cubicBezTo>
                  <a:lnTo>
                    <a:pt x="0" y="195804"/>
                  </a:lnTo>
                  <a:close/>
                </a:path>
              </a:pathLst>
            </a:custGeom>
            <a:solidFill>
              <a:srgbClr val="FF9900"/>
            </a:solid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33549" tIns="133549" rIns="133549" bIns="133549" numCol="1" spcCol="1270" anchor="ctr" anchorCtr="0">
              <a:noAutofit/>
            </a:bodyPr>
            <a:lstStyle/>
            <a:p>
              <a:pPr marL="0" lvl="0" indent="0" algn="ctr" defTabSz="889000">
                <a:spcBef>
                  <a:spcPct val="0"/>
                </a:spcBef>
                <a:spcAft>
                  <a:spcPts val="600"/>
                </a:spcAft>
                <a:buNone/>
              </a:pPr>
              <a:r>
                <a:rPr lang="en-US" b="0" kern="1200" dirty="0"/>
                <a:t>Talk About What is Affordable</a:t>
              </a:r>
            </a:p>
          </p:txBody>
        </p:sp>
        <p:sp>
          <p:nvSpPr>
            <p:cNvPr id="24" name="Freeform: Shape 21">
              <a:extLst>
                <a:ext uri="{FF2B5EF4-FFF2-40B4-BE49-F238E27FC236}">
                  <a16:creationId xmlns:a16="http://schemas.microsoft.com/office/drawing/2014/main" id="{8344A053-9804-9C32-10DF-1F9BDD553B33}"/>
                </a:ext>
              </a:extLst>
            </p:cNvPr>
            <p:cNvSpPr>
              <a:spLocks noChangeAspect="1"/>
            </p:cNvSpPr>
            <p:nvPr/>
          </p:nvSpPr>
          <p:spPr>
            <a:xfrm>
              <a:off x="6172200" y="4201802"/>
              <a:ext cx="2438400" cy="907840"/>
            </a:xfrm>
            <a:custGeom>
              <a:avLst/>
              <a:gdLst>
                <a:gd name="connsiteX0" fmla="*/ 0 w 2470039"/>
                <a:gd name="connsiteY0" fmla="*/ 218216 h 1309267"/>
                <a:gd name="connsiteX1" fmla="*/ 218216 w 2470039"/>
                <a:gd name="connsiteY1" fmla="*/ 0 h 1309267"/>
                <a:gd name="connsiteX2" fmla="*/ 2251823 w 2470039"/>
                <a:gd name="connsiteY2" fmla="*/ 0 h 1309267"/>
                <a:gd name="connsiteX3" fmla="*/ 2470039 w 2470039"/>
                <a:gd name="connsiteY3" fmla="*/ 218216 h 1309267"/>
                <a:gd name="connsiteX4" fmla="*/ 2470039 w 2470039"/>
                <a:gd name="connsiteY4" fmla="*/ 1091051 h 1309267"/>
                <a:gd name="connsiteX5" fmla="*/ 2251823 w 2470039"/>
                <a:gd name="connsiteY5" fmla="*/ 1309267 h 1309267"/>
                <a:gd name="connsiteX6" fmla="*/ 218216 w 2470039"/>
                <a:gd name="connsiteY6" fmla="*/ 1309267 h 1309267"/>
                <a:gd name="connsiteX7" fmla="*/ 0 w 2470039"/>
                <a:gd name="connsiteY7" fmla="*/ 1091051 h 1309267"/>
                <a:gd name="connsiteX8" fmla="*/ 0 w 2470039"/>
                <a:gd name="connsiteY8" fmla="*/ 218216 h 13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039" h="1309267">
                  <a:moveTo>
                    <a:pt x="0" y="218216"/>
                  </a:moveTo>
                  <a:cubicBezTo>
                    <a:pt x="0" y="97699"/>
                    <a:pt x="97699" y="0"/>
                    <a:pt x="218216" y="0"/>
                  </a:cubicBezTo>
                  <a:lnTo>
                    <a:pt x="2251823" y="0"/>
                  </a:lnTo>
                  <a:cubicBezTo>
                    <a:pt x="2372340" y="0"/>
                    <a:pt x="2470039" y="97699"/>
                    <a:pt x="2470039" y="218216"/>
                  </a:cubicBezTo>
                  <a:lnTo>
                    <a:pt x="2470039" y="1091051"/>
                  </a:lnTo>
                  <a:cubicBezTo>
                    <a:pt x="2470039" y="1211568"/>
                    <a:pt x="2372340" y="1309267"/>
                    <a:pt x="2251823" y="1309267"/>
                  </a:cubicBezTo>
                  <a:lnTo>
                    <a:pt x="218216" y="1309267"/>
                  </a:lnTo>
                  <a:cubicBezTo>
                    <a:pt x="97699" y="1309267"/>
                    <a:pt x="0" y="1211568"/>
                    <a:pt x="0" y="1091051"/>
                  </a:cubicBezTo>
                  <a:lnTo>
                    <a:pt x="0" y="218216"/>
                  </a:lnTo>
                  <a:close/>
                </a:path>
              </a:pathLst>
            </a:custGeom>
            <a:solidFill>
              <a:srgbClr val="B22134"/>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40113" tIns="140113" rIns="140113" bIns="140113" numCol="1" spcCol="1270" anchor="ctr" anchorCtr="0">
              <a:noAutofit/>
            </a:bodyPr>
            <a:lstStyle/>
            <a:p>
              <a:pPr marL="0" lvl="0" indent="0" algn="ctr" defTabSz="889000">
                <a:spcBef>
                  <a:spcPct val="0"/>
                </a:spcBef>
                <a:spcAft>
                  <a:spcPts val="600"/>
                </a:spcAft>
                <a:buNone/>
              </a:pPr>
              <a:r>
                <a:rPr lang="en-US" b="0" kern="1200" dirty="0"/>
                <a:t>Estimate Federal Student Aid</a:t>
              </a:r>
            </a:p>
            <a:p>
              <a:pPr marL="0" lvl="0" indent="0" algn="ctr" defTabSz="889000">
                <a:lnSpc>
                  <a:spcPct val="90000"/>
                </a:lnSpc>
                <a:spcBef>
                  <a:spcPct val="0"/>
                </a:spcBef>
                <a:spcAft>
                  <a:spcPct val="35000"/>
                </a:spcAft>
                <a:buNone/>
              </a:pPr>
              <a:r>
                <a:rPr lang="en-US" sz="1200" b="1" dirty="0"/>
                <a:t>s</a:t>
              </a:r>
              <a:r>
                <a:rPr lang="en-US" sz="1200" b="1" kern="1200" dirty="0"/>
                <a:t>tudentaid.gov/aid-estimator</a:t>
              </a:r>
            </a:p>
          </p:txBody>
        </p:sp>
        <p:sp>
          <p:nvSpPr>
            <p:cNvPr id="25" name="Freeform: Shape 22">
              <a:extLst>
                <a:ext uri="{FF2B5EF4-FFF2-40B4-BE49-F238E27FC236}">
                  <a16:creationId xmlns:a16="http://schemas.microsoft.com/office/drawing/2014/main" id="{BCD4C39D-C3B8-D719-A684-CC9DEE401AD4}"/>
                </a:ext>
              </a:extLst>
            </p:cNvPr>
            <p:cNvSpPr>
              <a:spLocks noChangeAspect="1"/>
            </p:cNvSpPr>
            <p:nvPr/>
          </p:nvSpPr>
          <p:spPr>
            <a:xfrm>
              <a:off x="3276600" y="4173894"/>
              <a:ext cx="1953007" cy="906753"/>
            </a:xfrm>
            <a:custGeom>
              <a:avLst/>
              <a:gdLst>
                <a:gd name="connsiteX0" fmla="*/ 0 w 2349599"/>
                <a:gd name="connsiteY0" fmla="*/ 195804 h 1174799"/>
                <a:gd name="connsiteX1" fmla="*/ 195804 w 2349599"/>
                <a:gd name="connsiteY1" fmla="*/ 0 h 1174799"/>
                <a:gd name="connsiteX2" fmla="*/ 2153795 w 2349599"/>
                <a:gd name="connsiteY2" fmla="*/ 0 h 1174799"/>
                <a:gd name="connsiteX3" fmla="*/ 2349599 w 2349599"/>
                <a:gd name="connsiteY3" fmla="*/ 195804 h 1174799"/>
                <a:gd name="connsiteX4" fmla="*/ 2349599 w 2349599"/>
                <a:gd name="connsiteY4" fmla="*/ 978995 h 1174799"/>
                <a:gd name="connsiteX5" fmla="*/ 2153795 w 2349599"/>
                <a:gd name="connsiteY5" fmla="*/ 1174799 h 1174799"/>
                <a:gd name="connsiteX6" fmla="*/ 195804 w 2349599"/>
                <a:gd name="connsiteY6" fmla="*/ 1174799 h 1174799"/>
                <a:gd name="connsiteX7" fmla="*/ 0 w 2349599"/>
                <a:gd name="connsiteY7" fmla="*/ 978995 h 1174799"/>
                <a:gd name="connsiteX8" fmla="*/ 0 w 2349599"/>
                <a:gd name="connsiteY8" fmla="*/ 195804 h 11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99" h="1174799">
                  <a:moveTo>
                    <a:pt x="0" y="195804"/>
                  </a:moveTo>
                  <a:cubicBezTo>
                    <a:pt x="0" y="87664"/>
                    <a:pt x="87664" y="0"/>
                    <a:pt x="195804" y="0"/>
                  </a:cubicBezTo>
                  <a:lnTo>
                    <a:pt x="2153795" y="0"/>
                  </a:lnTo>
                  <a:cubicBezTo>
                    <a:pt x="2261935" y="0"/>
                    <a:pt x="2349599" y="87664"/>
                    <a:pt x="2349599" y="195804"/>
                  </a:cubicBezTo>
                  <a:lnTo>
                    <a:pt x="2349599" y="978995"/>
                  </a:lnTo>
                  <a:cubicBezTo>
                    <a:pt x="2349599" y="1087135"/>
                    <a:pt x="2261935" y="1174799"/>
                    <a:pt x="2153795" y="1174799"/>
                  </a:cubicBezTo>
                  <a:lnTo>
                    <a:pt x="195804" y="1174799"/>
                  </a:lnTo>
                  <a:cubicBezTo>
                    <a:pt x="87664" y="1174799"/>
                    <a:pt x="0" y="1087135"/>
                    <a:pt x="0" y="978995"/>
                  </a:cubicBezTo>
                  <a:lnTo>
                    <a:pt x="0" y="195804"/>
                  </a:lnTo>
                  <a:close/>
                </a:path>
              </a:pathLst>
            </a:custGeom>
            <a:solidFill>
              <a:srgbClr val="41762C"/>
            </a:solidFill>
            <a:ln>
              <a:no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33549" tIns="133549" rIns="133549" bIns="133549" numCol="1" spcCol="1270" anchor="ctr" anchorCtr="0">
              <a:noAutofit/>
            </a:bodyPr>
            <a:lstStyle/>
            <a:p>
              <a:pPr marL="0" lvl="0" indent="0" algn="ctr" defTabSz="889000">
                <a:spcBef>
                  <a:spcPct val="0"/>
                </a:spcBef>
                <a:spcAft>
                  <a:spcPts val="600"/>
                </a:spcAft>
                <a:buNone/>
              </a:pPr>
              <a:r>
                <a:rPr lang="en-US" b="0" kern="1200" dirty="0"/>
                <a:t>Explore Scholarships</a:t>
              </a:r>
              <a:endParaRPr lang="en-US" kern="1200" dirty="0"/>
            </a:p>
          </p:txBody>
        </p:sp>
        <p:sp>
          <p:nvSpPr>
            <p:cNvPr id="26" name="Freeform: Shape 11">
              <a:extLst>
                <a:ext uri="{FF2B5EF4-FFF2-40B4-BE49-F238E27FC236}">
                  <a16:creationId xmlns:a16="http://schemas.microsoft.com/office/drawing/2014/main" id="{3A2C2F03-DE6D-4612-1626-1A4118D30D79}"/>
                </a:ext>
              </a:extLst>
            </p:cNvPr>
            <p:cNvSpPr>
              <a:spLocks noChangeAspect="1"/>
            </p:cNvSpPr>
            <p:nvPr/>
          </p:nvSpPr>
          <p:spPr>
            <a:xfrm>
              <a:off x="6468490" y="2947500"/>
              <a:ext cx="2111630" cy="907840"/>
            </a:xfrm>
            <a:custGeom>
              <a:avLst/>
              <a:gdLst>
                <a:gd name="connsiteX0" fmla="*/ 0 w 2470039"/>
                <a:gd name="connsiteY0" fmla="*/ 218216 h 1309267"/>
                <a:gd name="connsiteX1" fmla="*/ 218216 w 2470039"/>
                <a:gd name="connsiteY1" fmla="*/ 0 h 1309267"/>
                <a:gd name="connsiteX2" fmla="*/ 2251823 w 2470039"/>
                <a:gd name="connsiteY2" fmla="*/ 0 h 1309267"/>
                <a:gd name="connsiteX3" fmla="*/ 2470039 w 2470039"/>
                <a:gd name="connsiteY3" fmla="*/ 218216 h 1309267"/>
                <a:gd name="connsiteX4" fmla="*/ 2470039 w 2470039"/>
                <a:gd name="connsiteY4" fmla="*/ 1091051 h 1309267"/>
                <a:gd name="connsiteX5" fmla="*/ 2251823 w 2470039"/>
                <a:gd name="connsiteY5" fmla="*/ 1309267 h 1309267"/>
                <a:gd name="connsiteX6" fmla="*/ 218216 w 2470039"/>
                <a:gd name="connsiteY6" fmla="*/ 1309267 h 1309267"/>
                <a:gd name="connsiteX7" fmla="*/ 0 w 2470039"/>
                <a:gd name="connsiteY7" fmla="*/ 1091051 h 1309267"/>
                <a:gd name="connsiteX8" fmla="*/ 0 w 2470039"/>
                <a:gd name="connsiteY8" fmla="*/ 218216 h 13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039" h="1309267">
                  <a:moveTo>
                    <a:pt x="0" y="218216"/>
                  </a:moveTo>
                  <a:cubicBezTo>
                    <a:pt x="0" y="97699"/>
                    <a:pt x="97699" y="0"/>
                    <a:pt x="218216" y="0"/>
                  </a:cubicBezTo>
                  <a:lnTo>
                    <a:pt x="2251823" y="0"/>
                  </a:lnTo>
                  <a:cubicBezTo>
                    <a:pt x="2372340" y="0"/>
                    <a:pt x="2470039" y="97699"/>
                    <a:pt x="2470039" y="218216"/>
                  </a:cubicBezTo>
                  <a:lnTo>
                    <a:pt x="2470039" y="1091051"/>
                  </a:lnTo>
                  <a:cubicBezTo>
                    <a:pt x="2470039" y="1211568"/>
                    <a:pt x="2372340" y="1309267"/>
                    <a:pt x="2251823" y="1309267"/>
                  </a:cubicBezTo>
                  <a:lnTo>
                    <a:pt x="218216" y="1309267"/>
                  </a:lnTo>
                  <a:cubicBezTo>
                    <a:pt x="97699" y="1309267"/>
                    <a:pt x="0" y="1211568"/>
                    <a:pt x="0" y="1091051"/>
                  </a:cubicBezTo>
                  <a:lnTo>
                    <a:pt x="0" y="218216"/>
                  </a:lnTo>
                  <a:close/>
                </a:path>
              </a:pathLst>
            </a:custGeom>
            <a:solidFill>
              <a:srgbClr val="92278F"/>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40113" tIns="140113" rIns="140113" bIns="140113" numCol="1" spcCol="1270" anchor="ctr" anchorCtr="0">
              <a:noAutofit/>
            </a:bodyPr>
            <a:lstStyle/>
            <a:p>
              <a:pPr marL="0" lvl="0" indent="0" algn="ctr" defTabSz="889000">
                <a:spcBef>
                  <a:spcPct val="0"/>
                </a:spcBef>
                <a:spcAft>
                  <a:spcPts val="600"/>
                </a:spcAft>
                <a:buNone/>
              </a:pPr>
              <a:r>
                <a:rPr lang="en-US" b="0" kern="1200" dirty="0"/>
                <a:t>Utilize Net Price Calculators</a:t>
              </a:r>
            </a:p>
            <a:p>
              <a:pPr marL="0" lvl="0" indent="0" algn="ctr" defTabSz="889000">
                <a:lnSpc>
                  <a:spcPct val="90000"/>
                </a:lnSpc>
                <a:spcBef>
                  <a:spcPct val="0"/>
                </a:spcBef>
                <a:spcAft>
                  <a:spcPct val="35000"/>
                </a:spcAft>
                <a:buNone/>
              </a:pPr>
              <a:r>
                <a:rPr lang="en-US" sz="1200" b="1" kern="1200" dirty="0"/>
                <a:t>collegecost.ed.gov</a:t>
              </a:r>
            </a:p>
          </p:txBody>
        </p:sp>
      </p:grpSp>
    </p:spTree>
    <p:extLst>
      <p:ext uri="{BB962C8B-B14F-4D97-AF65-F5344CB8AC3E}">
        <p14:creationId xmlns:p14="http://schemas.microsoft.com/office/powerpoint/2010/main" val="3834727478"/>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47F0AE7F-7341-BF44-BEE0-636979F912F4}"/>
              </a:ext>
            </a:extLst>
          </p:cNvPr>
          <p:cNvSpPr/>
          <p:nvPr/>
        </p:nvSpPr>
        <p:spPr>
          <a:xfrm>
            <a:off x="7010400" y="649648"/>
            <a:ext cx="1676400" cy="1676400"/>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sp>
        <p:nvSpPr>
          <p:cNvPr id="3" name="Title 1"/>
          <p:cNvSpPr>
            <a:spLocks noGrp="1"/>
          </p:cNvSpPr>
          <p:nvPr>
            <p:ph type="title"/>
          </p:nvPr>
        </p:nvSpPr>
        <p:spPr>
          <a:prstGeom prst="rect">
            <a:avLst/>
          </a:prstGeom>
        </p:spPr>
        <p:txBody>
          <a:bodyPr>
            <a:normAutofit/>
          </a:bodyPr>
          <a:lstStyle/>
          <a:p>
            <a:r>
              <a:rPr lang="en-US" sz="3300" dirty="0"/>
              <a:t>Use Your Resources</a:t>
            </a:r>
          </a:p>
        </p:txBody>
      </p:sp>
      <p:sp>
        <p:nvSpPr>
          <p:cNvPr id="2" name="Slide Number Placeholder 1">
            <a:extLst>
              <a:ext uri="{FF2B5EF4-FFF2-40B4-BE49-F238E27FC236}">
                <a16:creationId xmlns:a16="http://schemas.microsoft.com/office/drawing/2014/main" id="{330DA8BC-B125-4443-99EB-FD2A3A66BF11}"/>
              </a:ext>
            </a:extLst>
          </p:cNvPr>
          <p:cNvSpPr>
            <a:spLocks noGrp="1"/>
          </p:cNvSpPr>
          <p:nvPr>
            <p:ph type="sldNum" sz="quarter" idx="12"/>
          </p:nvPr>
        </p:nvSpPr>
        <p:spPr/>
        <p:txBody>
          <a:bodyPr/>
          <a:lstStyle/>
          <a:p>
            <a:fld id="{3ECAA9F2-51A7-FA4F-B019-4D81CA3B727C}" type="slidenum">
              <a:rPr lang="en-US" smtClean="0"/>
              <a:pPr/>
              <a:t>39</a:t>
            </a:fld>
            <a:endParaRPr lang="en-US" dirty="0"/>
          </a:p>
        </p:txBody>
      </p:sp>
      <p:sp>
        <p:nvSpPr>
          <p:cNvPr id="4" name="Content Placeholder 2"/>
          <p:cNvSpPr>
            <a:spLocks noGrp="1"/>
          </p:cNvSpPr>
          <p:nvPr>
            <p:ph idx="1"/>
          </p:nvPr>
        </p:nvSpPr>
        <p:spPr>
          <a:prstGeom prst="rect">
            <a:avLst/>
          </a:prstGeom>
        </p:spPr>
        <p:txBody>
          <a:bodyPr>
            <a:normAutofit/>
          </a:bodyPr>
          <a:lstStyle/>
          <a:p>
            <a:pPr>
              <a:buClr>
                <a:srgbClr val="00C4D7"/>
              </a:buClr>
            </a:pPr>
            <a:r>
              <a:rPr lang="en-US" sz="2000" b="1" dirty="0">
                <a:solidFill>
                  <a:srgbClr val="36692C"/>
                </a:solidFill>
              </a:rPr>
              <a:t>PHEAA.org</a:t>
            </a:r>
          </a:p>
          <a:p>
            <a:pPr>
              <a:buClr>
                <a:srgbClr val="00C4D7"/>
              </a:buClr>
            </a:pPr>
            <a:r>
              <a:rPr lang="en-US" sz="2000" b="1" dirty="0">
                <a:solidFill>
                  <a:srgbClr val="36692C"/>
                </a:solidFill>
              </a:rPr>
              <a:t>EducationPlanner.org</a:t>
            </a:r>
            <a:r>
              <a:rPr lang="en-US" sz="2000" dirty="0"/>
              <a:t> </a:t>
            </a:r>
          </a:p>
          <a:p>
            <a:pPr>
              <a:buClr>
                <a:srgbClr val="00C4D7"/>
              </a:buClr>
            </a:pPr>
            <a:r>
              <a:rPr lang="en-US" sz="2000" b="1" dirty="0">
                <a:solidFill>
                  <a:srgbClr val="36692C"/>
                </a:solidFill>
              </a:rPr>
              <a:t>MySmartBorrowing.org</a:t>
            </a:r>
          </a:p>
          <a:p>
            <a:pPr>
              <a:buClr>
                <a:srgbClr val="00C4D7"/>
              </a:buClr>
            </a:pPr>
            <a:r>
              <a:rPr lang="en-US" sz="2000" b="1" dirty="0">
                <a:solidFill>
                  <a:srgbClr val="36692C"/>
                </a:solidFill>
              </a:rPr>
              <a:t>YouCanDealWithIt.com</a:t>
            </a:r>
          </a:p>
          <a:p>
            <a:pPr>
              <a:buClr>
                <a:srgbClr val="00C4D7"/>
              </a:buClr>
            </a:pPr>
            <a:r>
              <a:rPr lang="en-US" sz="2000" dirty="0"/>
              <a:t>PHEAA toll free: 800-692-7392</a:t>
            </a:r>
          </a:p>
          <a:p>
            <a:pPr>
              <a:buClr>
                <a:srgbClr val="00C4D7"/>
              </a:buClr>
            </a:pPr>
            <a:r>
              <a:rPr lang="en-US" sz="2000" dirty="0"/>
              <a:t>Federal Student Aid Info Center: 800-433-3243</a:t>
            </a:r>
            <a:endParaRPr lang="en-US" sz="2000" b="1" dirty="0">
              <a:solidFill>
                <a:srgbClr val="36692C"/>
              </a:solidFill>
            </a:endParaRPr>
          </a:p>
          <a:p>
            <a:pPr>
              <a:buClr>
                <a:srgbClr val="00C4D7"/>
              </a:buClr>
            </a:pPr>
            <a:r>
              <a:rPr lang="en-US" sz="2000" b="1" dirty="0">
                <a:solidFill>
                  <a:srgbClr val="36692C"/>
                </a:solidFill>
              </a:rPr>
              <a:t>StudentAid.gov</a:t>
            </a:r>
            <a:r>
              <a:rPr lang="en-US" sz="2000" dirty="0"/>
              <a:t> – The one-stop shop site for all financial aid information.</a:t>
            </a:r>
          </a:p>
          <a:p>
            <a:pPr>
              <a:buClr>
                <a:srgbClr val="00C4D7"/>
              </a:buClr>
            </a:pPr>
            <a:r>
              <a:rPr lang="en-US" sz="2000" b="1" dirty="0">
                <a:solidFill>
                  <a:schemeClr val="accent2"/>
                </a:solidFill>
              </a:rPr>
              <a:t>StudentAid.gov/FAFSA </a:t>
            </a:r>
            <a:r>
              <a:rPr lang="en-US" sz="2000" dirty="0"/>
              <a:t>– Direct link to the FAFSA</a:t>
            </a:r>
          </a:p>
        </p:txBody>
      </p:sp>
      <p:pic>
        <p:nvPicPr>
          <p:cNvPr id="8" name="Picture 7" descr="Orion_flat-tv (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15200" y="1034811"/>
            <a:ext cx="1060704" cy="951266"/>
          </a:xfrm>
          <a:prstGeom prst="rect">
            <a:avLst/>
          </a:prstGeom>
        </p:spPr>
      </p:pic>
    </p:spTree>
    <p:extLst>
      <p:ext uri="{BB962C8B-B14F-4D97-AF65-F5344CB8AC3E}">
        <p14:creationId xmlns:p14="http://schemas.microsoft.com/office/powerpoint/2010/main" val="302575432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7890"/>
            <a:ext cx="8229600" cy="1043710"/>
          </a:xfrm>
        </p:spPr>
        <p:txBody>
          <a:bodyPr/>
          <a:lstStyle/>
          <a:p>
            <a:r>
              <a:rPr lang="en-US" dirty="0">
                <a:solidFill>
                  <a:schemeClr val="bg1"/>
                </a:solidFill>
              </a:rPr>
              <a:t>Financial Aid Basics</a:t>
            </a:r>
          </a:p>
        </p:txBody>
      </p:sp>
      <p:sp>
        <p:nvSpPr>
          <p:cNvPr id="8" name="Content Placeholder 3"/>
          <p:cNvSpPr>
            <a:spLocks noGrp="1"/>
          </p:cNvSpPr>
          <p:nvPr>
            <p:ph idx="1"/>
          </p:nvPr>
        </p:nvSpPr>
        <p:spPr>
          <a:xfrm>
            <a:off x="0" y="1371600"/>
            <a:ext cx="9144000" cy="5410200"/>
          </a:xfrm>
        </p:spPr>
        <p:txBody>
          <a:bodyPr>
            <a:normAutofit/>
          </a:bodyPr>
          <a:lstStyle/>
          <a:p>
            <a:pPr marL="0" lvl="0" indent="0">
              <a:buNone/>
            </a:pPr>
            <a:endParaRPr lang="en-US" sz="2600" b="1" dirty="0">
              <a:solidFill>
                <a:prstClr val="black"/>
              </a:solidFill>
              <a:cs typeface="Times New Roman" panose="02020603050405020304" pitchFamily="18" charset="0"/>
            </a:endParaRPr>
          </a:p>
          <a:p>
            <a:pPr marL="0" lvl="0" indent="0">
              <a:buNone/>
            </a:pPr>
            <a:r>
              <a:rPr lang="en-US" sz="2600" b="1" dirty="0">
                <a:solidFill>
                  <a:prstClr val="black"/>
                </a:solidFill>
                <a:cs typeface="Times New Roman" panose="02020603050405020304" pitchFamily="18" charset="0"/>
              </a:rPr>
              <a:t>Financial Aid: </a:t>
            </a:r>
            <a:r>
              <a:rPr lang="en-US" sz="2400" dirty="0">
                <a:solidFill>
                  <a:prstClr val="black"/>
                </a:solidFill>
                <a:cs typeface="Times New Roman" panose="02020603050405020304" pitchFamily="18" charset="0"/>
              </a:rPr>
              <a:t>financial assistance to help students pay the cost of an education at a post-secondary school.</a:t>
            </a:r>
            <a:endParaRPr lang="en-US" sz="2400" dirty="0">
              <a:solidFill>
                <a:schemeClr val="accent1"/>
              </a:solidFill>
            </a:endParaRPr>
          </a:p>
          <a:p>
            <a:pPr marL="0" indent="0">
              <a:buNone/>
            </a:pPr>
            <a:endParaRPr lang="en-US" sz="2000" b="1" dirty="0"/>
          </a:p>
          <a:p>
            <a:r>
              <a:rPr lang="en-US" sz="1900" b="1" dirty="0"/>
              <a:t>Paying is the joint responsibility of the student and parent(s), </a:t>
            </a:r>
            <a:r>
              <a:rPr lang="en-US" sz="1900" b="1" u="sng" dirty="0"/>
              <a:t>to the extent possible</a:t>
            </a:r>
            <a:endParaRPr lang="en-US" sz="900" b="1" dirty="0"/>
          </a:p>
          <a:p>
            <a:r>
              <a:rPr lang="en-US" sz="1900" b="1" dirty="0"/>
              <a:t>Eligibility criteria may apply in order to receive/maintain financial aid, such as:</a:t>
            </a:r>
          </a:p>
          <a:p>
            <a:pPr lvl="1"/>
            <a:r>
              <a:rPr lang="en-US" sz="1600" dirty="0"/>
              <a:t>Students must maintain satisfactory academic progress</a:t>
            </a:r>
          </a:p>
          <a:p>
            <a:pPr lvl="1"/>
            <a:r>
              <a:rPr lang="en-US" sz="1600" dirty="0"/>
              <a:t>Additional criteria may be required based on the type and source of aid</a:t>
            </a:r>
          </a:p>
          <a:p>
            <a:pPr marL="0" indent="0">
              <a:buNone/>
            </a:pPr>
            <a:endParaRPr lang="en-US" sz="900" b="1" dirty="0"/>
          </a:p>
          <a:p>
            <a:r>
              <a:rPr lang="en-US" sz="1900" b="1" dirty="0"/>
              <a:t>Students should play an active role in the process</a:t>
            </a:r>
          </a:p>
          <a:p>
            <a:pPr lvl="1"/>
            <a:r>
              <a:rPr lang="en-US" sz="1800" dirty="0"/>
              <a:t>Talk with children about goals/plans </a:t>
            </a:r>
            <a:r>
              <a:rPr lang="en-US" sz="1500" b="1" dirty="0"/>
              <a:t>(review educationplanner.org &amp; mysmartborrowing.org)</a:t>
            </a:r>
          </a:p>
          <a:p>
            <a:pPr lvl="1"/>
            <a:r>
              <a:rPr lang="en-US" sz="1800" dirty="0"/>
              <a:t>Take advantage of college fairs &amp; school visits </a:t>
            </a:r>
            <a:r>
              <a:rPr lang="en-US" sz="1200" dirty="0"/>
              <a:t>(ask about cost and available aid)</a:t>
            </a:r>
          </a:p>
          <a:p>
            <a:pPr marL="457200" lvl="1" indent="0">
              <a:buNone/>
            </a:pPr>
            <a:endParaRPr lang="en-US" sz="900" dirty="0"/>
          </a:p>
          <a:p>
            <a:r>
              <a:rPr lang="en-US" sz="1900" b="1" dirty="0"/>
              <a:t>Some students may not qualify for all forms of aid</a:t>
            </a:r>
          </a:p>
          <a:p>
            <a:r>
              <a:rPr lang="en-US" sz="1900" b="1" dirty="0"/>
              <a:t>Must apply </a:t>
            </a:r>
            <a:r>
              <a:rPr lang="en-US" sz="1900" b="1" u="sng" dirty="0"/>
              <a:t>every</a:t>
            </a:r>
            <a:r>
              <a:rPr lang="en-US" sz="1900" b="1" dirty="0"/>
              <a:t> year to be considered</a:t>
            </a:r>
          </a:p>
          <a:p>
            <a:pPr marL="457200" lvl="1" indent="0">
              <a:buNone/>
            </a:pPr>
            <a:endParaRPr lang="en-US" dirty="0"/>
          </a:p>
        </p:txBody>
      </p:sp>
      <p:pic>
        <p:nvPicPr>
          <p:cNvPr id="6" name="Picture 5"/>
          <p:cNvPicPr>
            <a:picLocks noChangeAspect="1"/>
          </p:cNvPicPr>
          <p:nvPr/>
        </p:nvPicPr>
        <p:blipFill>
          <a:blip r:embed="rId5"/>
          <a:stretch>
            <a:fillRect/>
          </a:stretch>
        </p:blipFill>
        <p:spPr>
          <a:xfrm>
            <a:off x="6705600" y="5565918"/>
            <a:ext cx="1920246" cy="834882"/>
          </a:xfrm>
          <a:prstGeom prst="rect">
            <a:avLst/>
          </a:prstGeom>
        </p:spPr>
      </p:pic>
      <p:pic>
        <p:nvPicPr>
          <p:cNvPr id="2050" name="Picture 2" descr="Image result for financial aid basi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76200"/>
            <a:ext cx="2466975" cy="123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1427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57200" y="239741"/>
            <a:ext cx="8229600" cy="1043711"/>
          </a:xfrm>
        </p:spPr>
        <p:txBody>
          <a:bodyPr/>
          <a:lstStyle/>
          <a:p>
            <a:r>
              <a:rPr lang="en-US" dirty="0">
                <a:solidFill>
                  <a:schemeClr val="bg1"/>
                </a:solidFill>
              </a:rPr>
              <a:t>Your Presenter</a:t>
            </a:r>
          </a:p>
        </p:txBody>
      </p:sp>
      <p:pic>
        <p:nvPicPr>
          <p:cNvPr id="5" name="Picture 2"/>
          <p:cNvPicPr>
            <a:picLocks noGrp="1" noChangeAspect="1" noChangeArrowheads="1"/>
          </p:cNvPicPr>
          <p:nvPr>
            <p:ph idx="1"/>
          </p:nvPr>
        </p:nvPicPr>
        <p:blipFill>
          <a:blip r:embed="rId5" cstate="print">
            <a:extLst>
              <a:ext uri="{28A0092B-C50C-407E-A947-70E740481C1C}">
                <a14:useLocalDpi xmlns:a14="http://schemas.microsoft.com/office/drawing/2010/main"/>
              </a:ext>
            </a:extLst>
          </a:blip>
          <a:srcRect t="3818" b="3818"/>
          <a:stretch>
            <a:fillRect/>
          </a:stretch>
        </p:blipFill>
        <p:spPr bwMode="auto">
          <a:xfrm>
            <a:off x="5022676" y="762000"/>
            <a:ext cx="366412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81000" y="2997174"/>
            <a:ext cx="7162800" cy="2965940"/>
          </a:xfrm>
          <a:prstGeom prst="rect">
            <a:avLst/>
          </a:prstGeom>
        </p:spPr>
        <p:txBody>
          <a:bodyPr wrap="square">
            <a:spAutoFit/>
          </a:bodyPr>
          <a:lstStyle/>
          <a:p>
            <a:pPr>
              <a:lnSpc>
                <a:spcPct val="90000"/>
              </a:lnSpc>
              <a:spcAft>
                <a:spcPts val="650"/>
              </a:spcAft>
            </a:pPr>
            <a:r>
              <a:rPr lang="en-US" sz="3200" b="1" dirty="0">
                <a:solidFill>
                  <a:srgbClr val="007299"/>
                </a:solidFill>
              </a:rPr>
              <a:t>Diona Brown</a:t>
            </a:r>
          </a:p>
          <a:p>
            <a:pPr>
              <a:lnSpc>
                <a:spcPct val="90000"/>
              </a:lnSpc>
              <a:spcBef>
                <a:spcPts val="300"/>
              </a:spcBef>
              <a:spcAft>
                <a:spcPts val="300"/>
              </a:spcAft>
            </a:pPr>
            <a:r>
              <a:rPr lang="en-US" sz="2400" dirty="0">
                <a:solidFill>
                  <a:prstClr val="black"/>
                </a:solidFill>
              </a:rPr>
              <a:t>Higher Education Access Partner</a:t>
            </a:r>
          </a:p>
          <a:p>
            <a:pPr>
              <a:lnSpc>
                <a:spcPct val="90000"/>
              </a:lnSpc>
              <a:spcBef>
                <a:spcPts val="300"/>
              </a:spcBef>
              <a:spcAft>
                <a:spcPts val="300"/>
              </a:spcAft>
            </a:pPr>
            <a:r>
              <a:rPr lang="en-US" sz="2400" dirty="0">
                <a:solidFill>
                  <a:prstClr val="black"/>
                </a:solidFill>
              </a:rPr>
              <a:t>PA Higher Education Assistance Agency (PHEAA)</a:t>
            </a:r>
          </a:p>
          <a:p>
            <a:pPr>
              <a:lnSpc>
                <a:spcPct val="90000"/>
              </a:lnSpc>
              <a:spcBef>
                <a:spcPts val="300"/>
              </a:spcBef>
              <a:spcAft>
                <a:spcPts val="300"/>
              </a:spcAft>
            </a:pPr>
            <a:r>
              <a:rPr lang="en-US" sz="2400" dirty="0">
                <a:solidFill>
                  <a:prstClr val="black"/>
                </a:solidFill>
              </a:rPr>
              <a:t>Diona.brown@pheaa.org</a:t>
            </a:r>
          </a:p>
          <a:p>
            <a:pPr>
              <a:lnSpc>
                <a:spcPct val="90000"/>
              </a:lnSpc>
              <a:spcBef>
                <a:spcPts val="300"/>
              </a:spcBef>
              <a:spcAft>
                <a:spcPts val="300"/>
              </a:spcAft>
            </a:pPr>
            <a:endParaRPr lang="en-US" sz="2400" dirty="0">
              <a:solidFill>
                <a:prstClr val="black"/>
              </a:solidFill>
            </a:endParaRPr>
          </a:p>
          <a:p>
            <a:pPr>
              <a:lnSpc>
                <a:spcPct val="90000"/>
              </a:lnSpc>
              <a:spcBef>
                <a:spcPts val="300"/>
              </a:spcBef>
              <a:spcAft>
                <a:spcPts val="300"/>
              </a:spcAft>
            </a:pPr>
            <a:r>
              <a:rPr lang="en-US" sz="2400" b="1" dirty="0">
                <a:solidFill>
                  <a:srgbClr val="007299"/>
                </a:solidFill>
              </a:rPr>
              <a:t>Counties: </a:t>
            </a:r>
            <a:r>
              <a:rPr lang="en-US" sz="2400" dirty="0"/>
              <a:t>Adams, Cumberland, Franklin, Fulton, and York</a:t>
            </a:r>
          </a:p>
        </p:txBody>
      </p:sp>
    </p:spTree>
    <p:extLst>
      <p:ext uri="{BB962C8B-B14F-4D97-AF65-F5344CB8AC3E}">
        <p14:creationId xmlns:p14="http://schemas.microsoft.com/office/powerpoint/2010/main" val="4048842611"/>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57200"/>
            <a:ext cx="8819606" cy="914400"/>
          </a:xfrm>
          <a:ln w="28575">
            <a:noFill/>
          </a:ln>
        </p:spPr>
        <p:txBody>
          <a:bodyPr>
            <a:normAutofit/>
          </a:bodyPr>
          <a:lstStyle/>
          <a:p>
            <a:r>
              <a:rPr lang="en-US" dirty="0">
                <a:solidFill>
                  <a:schemeClr val="bg1"/>
                </a:solidFill>
              </a:rPr>
              <a:t>Financial Aid Basics</a:t>
            </a:r>
            <a:endParaRPr lang="en-US" b="1" dirty="0">
              <a:solidFill>
                <a:schemeClr val="bg1"/>
              </a:solidFill>
            </a:endParaRPr>
          </a:p>
        </p:txBody>
      </p:sp>
      <p:sp>
        <p:nvSpPr>
          <p:cNvPr id="9" name="Content Placeholder 2"/>
          <p:cNvSpPr>
            <a:spLocks noGrp="1"/>
          </p:cNvSpPr>
          <p:nvPr>
            <p:ph idx="1"/>
          </p:nvPr>
        </p:nvSpPr>
        <p:spPr>
          <a:xfrm>
            <a:off x="0" y="1371600"/>
            <a:ext cx="3996969" cy="2586862"/>
          </a:xfrm>
          <a:noFill/>
        </p:spPr>
        <p:txBody>
          <a:bodyPr>
            <a:noAutofit/>
          </a:bodyPr>
          <a:lstStyle/>
          <a:p>
            <a:pPr marL="0" indent="0" algn="ctr">
              <a:lnSpc>
                <a:spcPct val="90000"/>
              </a:lnSpc>
              <a:spcBef>
                <a:spcPts val="1272"/>
              </a:spcBef>
              <a:buNone/>
            </a:pPr>
            <a:r>
              <a:rPr lang="en-US" sz="1800" b="1" u="sng" dirty="0">
                <a:solidFill>
                  <a:srgbClr val="0000FF"/>
                </a:solidFill>
              </a:rPr>
              <a:t>Cost of Attendance(COA):</a:t>
            </a:r>
            <a:r>
              <a:rPr lang="en-US" sz="1800" b="1" dirty="0">
                <a:solidFill>
                  <a:srgbClr val="0000FF"/>
                </a:solidFill>
              </a:rPr>
              <a:t> </a:t>
            </a:r>
          </a:p>
          <a:p>
            <a:pPr marL="0" indent="0">
              <a:lnSpc>
                <a:spcPct val="90000"/>
              </a:lnSpc>
              <a:spcBef>
                <a:spcPts val="1272"/>
              </a:spcBef>
              <a:buNone/>
            </a:pPr>
            <a:r>
              <a:rPr lang="en-US" sz="1800" dirty="0"/>
              <a:t>Costs that the student can expect to incur during the school year </a:t>
            </a:r>
            <a:r>
              <a:rPr lang="en-US" sz="1600" dirty="0"/>
              <a:t>(direct + indirect costs)</a:t>
            </a:r>
            <a:endParaRPr lang="en-US" sz="1600" b="1" u="sng" dirty="0">
              <a:solidFill>
                <a:srgbClr val="AA2064"/>
              </a:solidFill>
            </a:endParaRPr>
          </a:p>
          <a:p>
            <a:pPr>
              <a:spcBef>
                <a:spcPts val="1272"/>
              </a:spcBef>
            </a:pPr>
            <a:r>
              <a:rPr lang="en-US" sz="1800" b="1" dirty="0">
                <a:solidFill>
                  <a:srgbClr val="7030A0"/>
                </a:solidFill>
              </a:rPr>
              <a:t>Direct costs: </a:t>
            </a:r>
            <a:r>
              <a:rPr lang="en-US" sz="1800" dirty="0"/>
              <a:t>billed by the school</a:t>
            </a:r>
          </a:p>
          <a:p>
            <a:pPr>
              <a:spcBef>
                <a:spcPts val="1272"/>
              </a:spcBef>
            </a:pPr>
            <a:r>
              <a:rPr lang="en-US" sz="1800" b="1" dirty="0">
                <a:solidFill>
                  <a:srgbClr val="008000"/>
                </a:solidFill>
              </a:rPr>
              <a:t>Indirect costs</a:t>
            </a:r>
            <a:r>
              <a:rPr lang="en-US" sz="1800" b="1" dirty="0">
                <a:solidFill>
                  <a:srgbClr val="088877"/>
                </a:solidFill>
              </a:rPr>
              <a:t>: </a:t>
            </a:r>
            <a:r>
              <a:rPr lang="en-US" sz="1800" dirty="0"/>
              <a:t>not included in bill but may be incurred</a:t>
            </a:r>
          </a:p>
        </p:txBody>
      </p:sp>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0"/>
            <a:ext cx="226640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4842232" y="1524000"/>
            <a:ext cx="3996968" cy="2057400"/>
          </a:xfrm>
          <a:prstGeom prst="rect">
            <a:avLst/>
          </a:prstGeom>
          <a:no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ts val="1272"/>
              </a:spcBef>
              <a:buNone/>
            </a:pPr>
            <a:r>
              <a:rPr lang="en-US" sz="1800" b="1" u="sng" dirty="0">
                <a:solidFill>
                  <a:srgbClr val="0000FF"/>
                </a:solidFill>
              </a:rPr>
              <a:t>Student Aid Index (SAI) </a:t>
            </a:r>
          </a:p>
          <a:p>
            <a:pPr marL="0" indent="0">
              <a:lnSpc>
                <a:spcPct val="90000"/>
              </a:lnSpc>
              <a:spcBef>
                <a:spcPts val="1272"/>
              </a:spcBef>
              <a:buNone/>
            </a:pPr>
            <a:r>
              <a:rPr lang="en-US" sz="1800" dirty="0"/>
              <a:t>A measure of a family’s financial strength , namely its ability to pay for college. The  SAI is calculated from a federal formula using info collected from the Free Application for Federal Student Aid (FAFSA)</a:t>
            </a:r>
          </a:p>
          <a:p>
            <a:pPr marL="0" indent="0">
              <a:lnSpc>
                <a:spcPct val="90000"/>
              </a:lnSpc>
              <a:spcBef>
                <a:spcPts val="1272"/>
              </a:spcBef>
              <a:buNone/>
            </a:pPr>
            <a:endParaRPr lang="en-US" sz="1800"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u="sng" dirty="0">
              <a:solidFill>
                <a:srgbClr val="004C9A"/>
              </a:solidFill>
            </a:endParaRPr>
          </a:p>
          <a:p>
            <a:pPr lvl="1">
              <a:lnSpc>
                <a:spcPct val="90000"/>
              </a:lnSpc>
              <a:spcBef>
                <a:spcPts val="1272"/>
              </a:spcBef>
            </a:pPr>
            <a:endParaRPr lang="en-US" sz="1800" dirty="0"/>
          </a:p>
        </p:txBody>
      </p:sp>
      <p:sp>
        <p:nvSpPr>
          <p:cNvPr id="2" name="Rectangle 1"/>
          <p:cNvSpPr/>
          <p:nvPr/>
        </p:nvSpPr>
        <p:spPr>
          <a:xfrm>
            <a:off x="4524854" y="4403048"/>
            <a:ext cx="4648200" cy="2170851"/>
          </a:xfrm>
          <a:prstGeom prst="rect">
            <a:avLst/>
          </a:prstGeom>
          <a:noFill/>
        </p:spPr>
        <p:txBody>
          <a:bodyPr wrap="square">
            <a:spAutoFit/>
          </a:bodyPr>
          <a:lstStyle/>
          <a:p>
            <a:pPr algn="ctr">
              <a:lnSpc>
                <a:spcPct val="90000"/>
              </a:lnSpc>
              <a:spcBef>
                <a:spcPts val="1272"/>
              </a:spcBef>
            </a:pPr>
            <a:r>
              <a:rPr lang="en-US" b="1" u="sng" dirty="0">
                <a:solidFill>
                  <a:srgbClr val="0000FF"/>
                </a:solidFill>
              </a:rPr>
              <a:t>Financial Need = COA – SAI-OFA</a:t>
            </a:r>
          </a:p>
          <a:p>
            <a:pPr marL="285750" indent="-285750">
              <a:lnSpc>
                <a:spcPct val="90000"/>
              </a:lnSpc>
              <a:spcBef>
                <a:spcPts val="1272"/>
              </a:spcBef>
              <a:buFont typeface="Arial" panose="020B0604020202020204" pitchFamily="34" charset="0"/>
              <a:buChar char="•"/>
            </a:pPr>
            <a:r>
              <a:rPr lang="en-US" dirty="0"/>
              <a:t>OFA is estimated financial aid from non federal sources. Schools will determine need after reviewing financial aid applications.</a:t>
            </a:r>
          </a:p>
          <a:p>
            <a:pPr marL="285750" indent="-285750">
              <a:lnSpc>
                <a:spcPct val="90000"/>
              </a:lnSpc>
              <a:spcBef>
                <a:spcPts val="1272"/>
              </a:spcBef>
              <a:buFont typeface="Arial" panose="020B0604020202020204" pitchFamily="34" charset="0"/>
              <a:buChar char="•"/>
            </a:pPr>
            <a:r>
              <a:rPr lang="en-US" dirty="0"/>
              <a:t>Schools will create an award package based on need and available funding at their schools</a:t>
            </a:r>
          </a:p>
        </p:txBody>
      </p:sp>
      <p:sp>
        <p:nvSpPr>
          <p:cNvPr id="7" name="Content Placeholder 2"/>
          <p:cNvSpPr txBox="1">
            <a:spLocks/>
          </p:cNvSpPr>
          <p:nvPr/>
        </p:nvSpPr>
        <p:spPr>
          <a:xfrm>
            <a:off x="76200" y="3962400"/>
            <a:ext cx="4191000" cy="2667000"/>
          </a:xfrm>
          <a:prstGeom prst="rect">
            <a:avLst/>
          </a:prstGeom>
          <a:ln>
            <a:solidFill>
              <a:schemeClr val="tx1"/>
            </a:solidFill>
          </a:ln>
        </p:spPr>
        <p:txBody>
          <a:bodyPr>
            <a:normAutofit/>
          </a:bodyPr>
          <a:lstStyle>
            <a:lvl1pPr marL="342900" indent="-342900" algn="l" defTabSz="914400" rtl="0" eaLnBrk="1" latinLnBrk="0" hangingPunct="1">
              <a:lnSpc>
                <a:spcPct val="90000"/>
              </a:lnSpc>
              <a:spcBef>
                <a:spcPts val="650"/>
              </a:spcBef>
              <a:spcAft>
                <a:spcPts val="300"/>
              </a:spcAft>
              <a:buClr>
                <a:srgbClr val="088877"/>
              </a:buClr>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lnSpc>
                <a:spcPct val="90000"/>
              </a:lnSpc>
              <a:spcBef>
                <a:spcPts val="300"/>
              </a:spcBef>
              <a:spcAft>
                <a:spcPts val="300"/>
              </a:spcAft>
              <a:buClr>
                <a:srgbClr val="088877"/>
              </a:buClr>
              <a:buFont typeface="Lucida Grande"/>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300"/>
              </a:spcBef>
              <a:spcAft>
                <a:spcPts val="300"/>
              </a:spcAft>
              <a:buClr>
                <a:srgbClr val="088877"/>
              </a:buClr>
              <a:buSzPct val="80000"/>
              <a:buFont typeface="Lucida Grande"/>
              <a:buChar char="◦"/>
              <a:defRPr sz="2400" kern="1200">
                <a:solidFill>
                  <a:schemeClr val="tx1"/>
                </a:solidFill>
                <a:latin typeface="Arial"/>
                <a:ea typeface="+mn-ea"/>
                <a:cs typeface="Arial"/>
              </a:defRPr>
            </a:lvl3pPr>
            <a:lvl4pPr marL="1600200" indent="-228600" algn="l" defTabSz="914400" rtl="0" eaLnBrk="1" latinLnBrk="0" hangingPunct="1">
              <a:lnSpc>
                <a:spcPct val="90000"/>
              </a:lnSpc>
              <a:spcBef>
                <a:spcPts val="300"/>
              </a:spcBef>
              <a:spcAft>
                <a:spcPts val="300"/>
              </a:spcAft>
              <a:buClr>
                <a:srgbClr val="088877"/>
              </a:buClr>
              <a:buSzPct val="70000"/>
              <a:buFont typeface="Lucida Grande"/>
              <a:buChar char="►"/>
              <a:defRPr sz="2000" kern="1200">
                <a:solidFill>
                  <a:schemeClr val="tx1"/>
                </a:solidFill>
                <a:latin typeface="Arial"/>
                <a:ea typeface="+mn-ea"/>
                <a:cs typeface="Arial"/>
              </a:defRPr>
            </a:lvl4pPr>
            <a:lvl5pPr marL="2057400" indent="-228600" algn="l" defTabSz="914400" rtl="0" eaLnBrk="1" latinLnBrk="0" hangingPunct="1">
              <a:lnSpc>
                <a:spcPct val="90000"/>
              </a:lnSpc>
              <a:spcBef>
                <a:spcPts val="300"/>
              </a:spcBef>
              <a:spcAft>
                <a:spcPts val="300"/>
              </a:spcAft>
              <a:buClr>
                <a:srgbClr val="088877"/>
              </a:buClr>
              <a:buFont typeface="Arial"/>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School costs include:</a:t>
            </a:r>
          </a:p>
          <a:p>
            <a:pPr lvl="1">
              <a:buFont typeface="Wingdings" panose="05000000000000000000" pitchFamily="2" charset="2"/>
              <a:buChar char="§"/>
            </a:pPr>
            <a:r>
              <a:rPr lang="en-US" sz="1800" b="1" dirty="0">
                <a:solidFill>
                  <a:srgbClr val="7030A0"/>
                </a:solidFill>
              </a:rPr>
              <a:t>Tuition and fees</a:t>
            </a:r>
          </a:p>
          <a:p>
            <a:pPr lvl="1">
              <a:buFont typeface="Wingdings" panose="05000000000000000000" pitchFamily="2" charset="2"/>
              <a:buChar char="§"/>
            </a:pPr>
            <a:r>
              <a:rPr lang="en-US" sz="1800" b="1" dirty="0">
                <a:solidFill>
                  <a:srgbClr val="7030A0"/>
                </a:solidFill>
              </a:rPr>
              <a:t>Room and board</a:t>
            </a:r>
          </a:p>
          <a:p>
            <a:pPr lvl="1">
              <a:buFont typeface="Wingdings" panose="05000000000000000000" pitchFamily="2" charset="2"/>
              <a:buChar char="§"/>
            </a:pPr>
            <a:r>
              <a:rPr lang="en-US" sz="1800" b="1" dirty="0">
                <a:solidFill>
                  <a:srgbClr val="008000"/>
                </a:solidFill>
              </a:rPr>
              <a:t>Books and supplies</a:t>
            </a:r>
          </a:p>
          <a:p>
            <a:pPr lvl="1">
              <a:buFont typeface="Wingdings" panose="05000000000000000000" pitchFamily="2" charset="2"/>
              <a:buChar char="§"/>
            </a:pPr>
            <a:r>
              <a:rPr lang="en-US" sz="1800" b="1" dirty="0">
                <a:solidFill>
                  <a:srgbClr val="008000"/>
                </a:solidFill>
              </a:rPr>
              <a:t>Transportation</a:t>
            </a:r>
          </a:p>
          <a:p>
            <a:pPr lvl="1">
              <a:buFont typeface="Wingdings" panose="05000000000000000000" pitchFamily="2" charset="2"/>
              <a:buChar char="§"/>
            </a:pPr>
            <a:r>
              <a:rPr lang="en-US" sz="1800" b="1" dirty="0">
                <a:solidFill>
                  <a:srgbClr val="008000"/>
                </a:solidFill>
              </a:rPr>
              <a:t>Miscellaneous living expenses</a:t>
            </a:r>
          </a:p>
          <a:p>
            <a:endParaRPr lang="en-US" dirty="0"/>
          </a:p>
        </p:txBody>
      </p:sp>
    </p:spTree>
    <p:extLst>
      <p:ext uri="{BB962C8B-B14F-4D97-AF65-F5344CB8AC3E}">
        <p14:creationId xmlns:p14="http://schemas.microsoft.com/office/powerpoint/2010/main" val="2279641645"/>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0" y="228600"/>
            <a:ext cx="8305800" cy="1143000"/>
          </a:xfrm>
        </p:spPr>
        <p:txBody>
          <a:bodyPr>
            <a:normAutofit/>
          </a:bodyPr>
          <a:lstStyle/>
          <a:p>
            <a:r>
              <a:rPr lang="en-US" altLang="en-US" dirty="0">
                <a:solidFill>
                  <a:schemeClr val="bg1"/>
                </a:solidFill>
              </a:rPr>
              <a:t>Types of Financial Aid</a:t>
            </a:r>
            <a:br>
              <a:rPr lang="en-US" altLang="en-US" dirty="0">
                <a:solidFill>
                  <a:schemeClr val="bg1"/>
                </a:solidFill>
              </a:rPr>
            </a:br>
            <a:r>
              <a:rPr lang="en-US" altLang="en-US" sz="2400" dirty="0">
                <a:solidFill>
                  <a:schemeClr val="bg1"/>
                </a:solidFill>
              </a:rPr>
              <a:t>Gift Aid (Free Money)</a:t>
            </a:r>
          </a:p>
        </p:txBody>
      </p:sp>
      <p:pic>
        <p:nvPicPr>
          <p:cNvPr id="4" name="Picture 4" descr="Image result for types of financial a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945" y="152400"/>
            <a:ext cx="2667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p:cNvSpPr txBox="1">
            <a:spLocks/>
          </p:cNvSpPr>
          <p:nvPr/>
        </p:nvSpPr>
        <p:spPr bwMode="auto">
          <a:xfrm>
            <a:off x="0" y="14478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A4E3"/>
              </a:buClr>
              <a:buChar char="•"/>
              <a:defRPr sz="2800">
                <a:solidFill>
                  <a:srgbClr val="606062"/>
                </a:solidFill>
                <a:latin typeface="+mn-lt"/>
                <a:ea typeface="+mn-ea"/>
                <a:cs typeface="+mn-cs"/>
              </a:defRPr>
            </a:lvl1pPr>
            <a:lvl2pPr marL="742950" indent="-285750" algn="l" rtl="0" eaLnBrk="0" fontAlgn="base" hangingPunct="0">
              <a:spcBef>
                <a:spcPct val="20000"/>
              </a:spcBef>
              <a:spcAft>
                <a:spcPct val="0"/>
              </a:spcAft>
              <a:buClr>
                <a:srgbClr val="00A4E3"/>
              </a:buClr>
              <a:buChar char="–"/>
              <a:defRPr sz="2400">
                <a:solidFill>
                  <a:srgbClr val="606062"/>
                </a:solidFill>
                <a:latin typeface="+mn-lt"/>
                <a:ea typeface="+mn-ea"/>
              </a:defRPr>
            </a:lvl2pPr>
            <a:lvl3pPr marL="1143000" indent="-228600" algn="l" rtl="0" eaLnBrk="0" fontAlgn="base" hangingPunct="0">
              <a:spcBef>
                <a:spcPct val="20000"/>
              </a:spcBef>
              <a:spcAft>
                <a:spcPct val="0"/>
              </a:spcAft>
              <a:buClr>
                <a:srgbClr val="00A4E3"/>
              </a:buClr>
              <a:buChar char="•"/>
              <a:defRPr sz="2000">
                <a:solidFill>
                  <a:srgbClr val="606062"/>
                </a:solidFill>
                <a:latin typeface="+mn-lt"/>
                <a:ea typeface="+mn-ea"/>
              </a:defRPr>
            </a:lvl3pPr>
            <a:lvl4pPr marL="1600200" indent="-228600" algn="l" rtl="0" eaLnBrk="0" fontAlgn="base" hangingPunct="0">
              <a:spcBef>
                <a:spcPct val="20000"/>
              </a:spcBef>
              <a:spcAft>
                <a:spcPct val="0"/>
              </a:spcAft>
              <a:buClr>
                <a:srgbClr val="00A4E3"/>
              </a:buClr>
              <a:buChar char="–"/>
              <a:defRPr>
                <a:solidFill>
                  <a:srgbClr val="606062"/>
                </a:solidFill>
                <a:latin typeface="+mn-lt"/>
                <a:ea typeface="+mn-ea"/>
              </a:defRPr>
            </a:lvl4pPr>
            <a:lvl5pPr marL="2057400" indent="-228600" algn="l" rtl="0" eaLnBrk="0" fontAlgn="base" hangingPunct="0">
              <a:spcBef>
                <a:spcPct val="20000"/>
              </a:spcBef>
              <a:spcAft>
                <a:spcPct val="0"/>
              </a:spcAft>
              <a:buClr>
                <a:srgbClr val="00A4E3"/>
              </a:buClr>
              <a:buChar char="»"/>
              <a:defRPr>
                <a:solidFill>
                  <a:srgbClr val="606062"/>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B0F0"/>
              </a:buClr>
              <a:buSzTx/>
              <a:buFontTx/>
              <a:buNone/>
              <a:tabLst/>
              <a:defRPr/>
            </a:pPr>
            <a:endParaRPr kumimoji="0" lang="en-US" sz="800" b="0" i="0" u="none" strike="noStrike" kern="0" cap="none" spc="0" normalizeH="0" baseline="0" noProof="0" dirty="0">
              <a:ln>
                <a:noFill/>
              </a:ln>
              <a:solidFill>
                <a:srgbClr val="000000"/>
              </a:solidFill>
              <a:effectLst/>
              <a:uLnTx/>
              <a:uFillTx/>
              <a:latin typeface="Arial"/>
              <a:ea typeface="ＭＳ Ｐゴシック"/>
            </a:endParaRPr>
          </a:p>
          <a:p>
            <a:pPr lvl="1">
              <a:buClr>
                <a:srgbClr val="00B0F0"/>
              </a:buClr>
              <a:buFont typeface="Wingdings" pitchFamily="2" charset="2"/>
              <a:buChar char="Ø"/>
              <a:defRPr/>
            </a:pPr>
            <a:r>
              <a:rPr lang="en-US" sz="2000" b="1" dirty="0">
                <a:solidFill>
                  <a:srgbClr val="0000CC"/>
                </a:solidFill>
              </a:rPr>
              <a:t>Grants</a:t>
            </a:r>
            <a:r>
              <a:rPr kumimoji="0" lang="en-US" sz="2000" b="1" i="0" u="none" strike="noStrike" kern="0" cap="none" spc="0" normalizeH="0" baseline="0" noProof="0" dirty="0">
                <a:ln>
                  <a:noFill/>
                </a:ln>
                <a:solidFill>
                  <a:srgbClr val="004C9A"/>
                </a:solidFill>
                <a:effectLst/>
                <a:uLnTx/>
                <a:uFillTx/>
                <a:latin typeface="Arial"/>
                <a:ea typeface="ＭＳ Ｐゴシック"/>
              </a:rPr>
              <a:t>:</a:t>
            </a:r>
            <a:r>
              <a:rPr kumimoji="0" lang="en-US" sz="2000" b="0" i="0" u="none" strike="noStrike" kern="0" cap="none" spc="0" normalizeH="0" baseline="0" noProof="0" dirty="0">
                <a:ln>
                  <a:noFill/>
                </a:ln>
                <a:solidFill>
                  <a:srgbClr val="004C9A"/>
                </a:solidFill>
                <a:effectLst/>
                <a:uLnTx/>
                <a:uFillTx/>
                <a:latin typeface="Arial"/>
                <a:ea typeface="ＭＳ Ｐゴシック"/>
              </a:rPr>
              <a:t> </a:t>
            </a:r>
            <a:r>
              <a:rPr kumimoji="0" lang="en-US" sz="2000" b="0" i="0" u="none" strike="noStrike" kern="0" cap="none" spc="0" normalizeH="0" baseline="0" noProof="0" dirty="0">
                <a:ln>
                  <a:noFill/>
                </a:ln>
                <a:solidFill>
                  <a:schemeClr val="tx1"/>
                </a:solidFill>
                <a:effectLst/>
                <a:uLnTx/>
                <a:uFillTx/>
                <a:latin typeface="Arial"/>
                <a:ea typeface="ＭＳ Ｐゴシック"/>
              </a:rPr>
              <a:t>aid, based</a:t>
            </a:r>
            <a:r>
              <a:rPr kumimoji="0" lang="en-US" sz="2000" b="0" i="0" u="none" strike="noStrike" kern="0" cap="none" spc="0" normalizeH="0" baseline="0" noProof="0" dirty="0">
                <a:ln>
                  <a:noFill/>
                </a:ln>
                <a:solidFill>
                  <a:prstClr val="black"/>
                </a:solidFill>
                <a:effectLst/>
                <a:uLnTx/>
                <a:uFillTx/>
                <a:latin typeface="Arial"/>
                <a:ea typeface="ＭＳ Ｐゴシック"/>
              </a:rPr>
              <a:t> on </a:t>
            </a:r>
            <a:r>
              <a:rPr kumimoji="0" lang="en-US" sz="2000" b="0" i="0" u="sng" strike="noStrike" kern="0" cap="none" spc="0" normalizeH="0" baseline="0" noProof="0" dirty="0">
                <a:ln>
                  <a:noFill/>
                </a:ln>
                <a:solidFill>
                  <a:prstClr val="black"/>
                </a:solidFill>
                <a:effectLst/>
                <a:uLnTx/>
                <a:uFillTx/>
                <a:latin typeface="Arial"/>
                <a:ea typeface="ＭＳ Ｐゴシック"/>
              </a:rPr>
              <a:t>financial</a:t>
            </a:r>
            <a:r>
              <a:rPr kumimoji="0" lang="en-US" sz="2000" b="0" i="0" u="sng" strike="noStrike" kern="0" cap="none" spc="0" normalizeH="0" noProof="0" dirty="0">
                <a:ln>
                  <a:noFill/>
                </a:ln>
                <a:solidFill>
                  <a:prstClr val="black"/>
                </a:solidFill>
                <a:effectLst/>
                <a:uLnTx/>
                <a:uFillTx/>
                <a:latin typeface="Arial"/>
                <a:ea typeface="ＭＳ Ｐゴシック"/>
              </a:rPr>
              <a:t> </a:t>
            </a:r>
            <a:r>
              <a:rPr kumimoji="0" lang="en-US" sz="2000" b="0" i="0" u="sng" strike="noStrike" kern="0" cap="none" spc="0" normalizeH="0" baseline="0" noProof="0" dirty="0">
                <a:ln>
                  <a:noFill/>
                </a:ln>
                <a:solidFill>
                  <a:prstClr val="black"/>
                </a:solidFill>
                <a:effectLst/>
                <a:uLnTx/>
                <a:uFillTx/>
                <a:latin typeface="Arial"/>
                <a:ea typeface="ＭＳ Ｐゴシック"/>
              </a:rPr>
              <a:t>need</a:t>
            </a:r>
            <a:r>
              <a:rPr kumimoji="0" lang="en-US" sz="2000" b="0" i="0" u="none" strike="noStrike" kern="0" cap="none" spc="0" normalizeH="0" baseline="0" noProof="0" dirty="0">
                <a:ln>
                  <a:noFill/>
                </a:ln>
                <a:solidFill>
                  <a:prstClr val="black"/>
                </a:solidFill>
                <a:effectLst/>
                <a:uLnTx/>
                <a:uFillTx/>
                <a:latin typeface="Arial"/>
                <a:ea typeface="ＭＳ Ｐゴシック"/>
              </a:rPr>
              <a:t> and generally does not have to be repaid</a:t>
            </a: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r>
              <a:rPr kumimoji="0" lang="en-US" sz="2000" b="0" i="0" u="none" strike="noStrike" kern="0" cap="none" spc="0" normalizeH="0" baseline="0" noProof="0" dirty="0">
                <a:ln>
                  <a:noFill/>
                </a:ln>
                <a:solidFill>
                  <a:prstClr val="black"/>
                </a:solidFill>
                <a:effectLst/>
                <a:uLnTx/>
                <a:uFillTx/>
                <a:latin typeface="Arial"/>
                <a:ea typeface="ＭＳ Ｐゴシック"/>
              </a:rPr>
              <a:t>Student must complete financial aid paperwork to determine eligibility</a:t>
            </a: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r>
              <a:rPr lang="en-US" kern="0" dirty="0">
                <a:solidFill>
                  <a:prstClr val="black"/>
                </a:solidFill>
                <a:latin typeface="Arial"/>
                <a:ea typeface="ＭＳ Ｐゴシック"/>
              </a:rPr>
              <a:t>Looks at COA</a:t>
            </a:r>
            <a:r>
              <a:rPr kumimoji="0" lang="en-US" sz="2000" b="0" i="0" u="none" strike="noStrike" kern="0" cap="none" spc="0" normalizeH="0" baseline="0" noProof="0" dirty="0">
                <a:ln>
                  <a:noFill/>
                </a:ln>
                <a:solidFill>
                  <a:prstClr val="black"/>
                </a:solidFill>
                <a:effectLst/>
                <a:uLnTx/>
                <a:uFillTx/>
                <a:latin typeface="Arial"/>
                <a:ea typeface="ＭＳ Ｐゴシック"/>
              </a:rPr>
              <a:t> </a:t>
            </a:r>
            <a:r>
              <a:rPr lang="en-US" kern="0" dirty="0">
                <a:solidFill>
                  <a:prstClr val="black"/>
                </a:solidFill>
                <a:latin typeface="Arial"/>
                <a:ea typeface="ＭＳ Ｐゴシック"/>
              </a:rPr>
              <a:t>&amp; SAI</a:t>
            </a:r>
            <a:endParaRPr kumimoji="0" lang="en-US" sz="2000" b="0" i="0" u="none" strike="noStrike" kern="0" cap="none" spc="0" normalizeH="0" baseline="0" noProof="0" dirty="0">
              <a:ln>
                <a:noFill/>
              </a:ln>
              <a:solidFill>
                <a:prstClr val="black"/>
              </a:solidFill>
              <a:effectLst/>
              <a:uLnTx/>
              <a:uFillTx/>
              <a:latin typeface="Arial"/>
              <a:ea typeface="ＭＳ Ｐゴシック"/>
            </a:endParaRPr>
          </a:p>
          <a:p>
            <a:pPr marL="457200" marR="0" lvl="1" indent="0" algn="l" defTabSz="914400" rtl="0" eaLnBrk="0" fontAlgn="base" latinLnBrk="0" hangingPunct="0">
              <a:lnSpc>
                <a:spcPct val="100000"/>
              </a:lnSpc>
              <a:spcBef>
                <a:spcPct val="20000"/>
              </a:spcBef>
              <a:spcAft>
                <a:spcPct val="0"/>
              </a:spcAft>
              <a:buClr>
                <a:srgbClr val="00B0F0"/>
              </a:buClr>
              <a:buSzTx/>
              <a:buFontTx/>
              <a:buNone/>
              <a:tabLst/>
              <a:defRPr/>
            </a:pPr>
            <a:endParaRPr kumimoji="0" lang="en-US" sz="800" b="1" i="0" u="none" strike="noStrike" kern="0" cap="none" spc="0" normalizeH="0" baseline="0" noProof="0" dirty="0">
              <a:ln>
                <a:noFill/>
              </a:ln>
              <a:solidFill>
                <a:srgbClr val="FF0000"/>
              </a:solidFill>
              <a:effectLst/>
              <a:uLnTx/>
              <a:uFillTx/>
              <a:latin typeface="Arial"/>
              <a:ea typeface="ＭＳ Ｐゴシック"/>
            </a:endParaRPr>
          </a:p>
          <a:p>
            <a:pPr marL="457200" marR="0" lvl="1" indent="0" algn="l" defTabSz="914400" rtl="0" eaLnBrk="0" fontAlgn="base" latinLnBrk="0" hangingPunct="0">
              <a:lnSpc>
                <a:spcPct val="100000"/>
              </a:lnSpc>
              <a:spcBef>
                <a:spcPct val="20000"/>
              </a:spcBef>
              <a:spcAft>
                <a:spcPct val="0"/>
              </a:spcAft>
              <a:buClr>
                <a:srgbClr val="00B0F0"/>
              </a:buClr>
              <a:buSzTx/>
              <a:buFontTx/>
              <a:buNone/>
              <a:tabLst/>
              <a:defRPr/>
            </a:pPr>
            <a:endParaRPr kumimoji="0" lang="en-US" sz="800" b="1" i="0" u="none" strike="noStrike" kern="0" cap="none" spc="0" normalizeH="0" baseline="0" noProof="0" dirty="0">
              <a:ln>
                <a:noFill/>
              </a:ln>
              <a:solidFill>
                <a:srgbClr val="FF0000"/>
              </a:solidFill>
              <a:effectLst/>
              <a:uLnTx/>
              <a:uFillTx/>
              <a:latin typeface="Arial"/>
              <a:ea typeface="ＭＳ Ｐゴシック"/>
            </a:endParaRPr>
          </a:p>
          <a:p>
            <a:pPr lvl="1">
              <a:buClr>
                <a:srgbClr val="00B0F0"/>
              </a:buClr>
              <a:buFont typeface="Wingdings" pitchFamily="2" charset="2"/>
              <a:buChar char="Ø"/>
              <a:defRPr/>
            </a:pPr>
            <a:r>
              <a:rPr lang="en-US" sz="2000" b="1" dirty="0">
                <a:solidFill>
                  <a:srgbClr val="0000CC"/>
                </a:solidFill>
              </a:rPr>
              <a:t>Scholarships</a:t>
            </a:r>
            <a:r>
              <a:rPr kumimoji="0" lang="en-US" sz="2000" b="1" i="0" u="none" strike="noStrike" kern="0" cap="none" spc="0" normalizeH="0" baseline="0" noProof="0" dirty="0">
                <a:ln>
                  <a:noFill/>
                </a:ln>
                <a:solidFill>
                  <a:srgbClr val="002060"/>
                </a:solidFill>
                <a:effectLst/>
                <a:uLnTx/>
                <a:uFillTx/>
                <a:latin typeface="Arial"/>
                <a:ea typeface="ＭＳ Ｐゴシック"/>
              </a:rPr>
              <a:t>:</a:t>
            </a:r>
            <a:r>
              <a:rPr kumimoji="0" lang="en-US" sz="2000" b="1" i="0" u="none" strike="noStrike" kern="0" cap="none" spc="0" normalizeH="0" baseline="0" noProof="0" dirty="0">
                <a:ln>
                  <a:noFill/>
                </a:ln>
                <a:solidFill>
                  <a:srgbClr val="FF0000"/>
                </a:solidFill>
                <a:effectLst/>
                <a:uLnTx/>
                <a:uFillTx/>
                <a:latin typeface="Arial"/>
                <a:ea typeface="ＭＳ Ｐゴシック"/>
              </a:rPr>
              <a:t> </a:t>
            </a:r>
            <a:r>
              <a:rPr kumimoji="0" lang="en-US" sz="2000" b="0" i="0" u="none" strike="noStrike" kern="0" cap="none" spc="0" normalizeH="0" baseline="0" noProof="0" dirty="0">
                <a:ln>
                  <a:noFill/>
                </a:ln>
                <a:solidFill>
                  <a:prstClr val="black"/>
                </a:solidFill>
                <a:effectLst/>
                <a:uLnTx/>
                <a:uFillTx/>
                <a:latin typeface="Arial"/>
                <a:ea typeface="ＭＳ Ｐゴシック"/>
              </a:rPr>
              <a:t>aid, usually based on </a:t>
            </a:r>
            <a:r>
              <a:rPr kumimoji="0" lang="en-US" sz="2000" b="0" i="0" u="sng" strike="noStrike" kern="0" cap="none" spc="0" normalizeH="0" baseline="0" noProof="0" dirty="0">
                <a:ln>
                  <a:noFill/>
                </a:ln>
                <a:solidFill>
                  <a:prstClr val="black"/>
                </a:solidFill>
                <a:effectLst/>
                <a:uLnTx/>
                <a:uFillTx/>
                <a:latin typeface="Arial"/>
                <a:ea typeface="ＭＳ Ｐゴシック"/>
              </a:rPr>
              <a:t>merit</a:t>
            </a:r>
            <a:r>
              <a:rPr kumimoji="0" lang="en-US" sz="2000" b="0" i="0" u="none" strike="noStrike" kern="0" cap="none" spc="0" normalizeH="0" baseline="0" noProof="0" dirty="0">
                <a:ln>
                  <a:noFill/>
                </a:ln>
                <a:solidFill>
                  <a:prstClr val="black"/>
                </a:solidFill>
                <a:effectLst/>
                <a:uLnTx/>
                <a:uFillTx/>
                <a:latin typeface="Arial"/>
                <a:ea typeface="ＭＳ Ｐゴシック"/>
              </a:rPr>
              <a:t>, that generally does not have to be repaid. </a:t>
            </a:r>
            <a:r>
              <a:rPr lang="en-US" sz="2000" kern="0" noProof="0" dirty="0">
                <a:solidFill>
                  <a:prstClr val="black"/>
                </a:solidFill>
                <a:latin typeface="Arial"/>
                <a:ea typeface="ＭＳ Ｐゴシック"/>
              </a:rPr>
              <a:t>Most</a:t>
            </a:r>
            <a:r>
              <a:rPr kumimoji="0" lang="en-US" sz="2000" b="0" i="0" u="none" strike="noStrike" kern="0" cap="none" spc="0" normalizeH="0" baseline="0" noProof="0" dirty="0">
                <a:ln>
                  <a:noFill/>
                </a:ln>
                <a:solidFill>
                  <a:prstClr val="black"/>
                </a:solidFill>
                <a:effectLst/>
                <a:uLnTx/>
                <a:uFillTx/>
                <a:latin typeface="Arial"/>
                <a:ea typeface="ＭＳ Ｐゴシック"/>
              </a:rPr>
              <a:t> students must meet certain qualifications to receive and maintain scholarships.</a:t>
            </a: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r>
              <a:rPr kumimoji="0" lang="en-US" sz="2000" b="0" i="0" u="none" strike="noStrike" kern="0" cap="none" spc="0" normalizeH="0" baseline="0" noProof="0" dirty="0">
                <a:ln>
                  <a:noFill/>
                </a:ln>
                <a:solidFill>
                  <a:prstClr val="black"/>
                </a:solidFill>
                <a:effectLst/>
                <a:uLnTx/>
                <a:uFillTx/>
                <a:latin typeface="Arial"/>
                <a:ea typeface="ＭＳ Ｐゴシック"/>
              </a:rPr>
              <a:t>Academic &amp; athletic</a:t>
            </a: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r>
              <a:rPr kumimoji="0" lang="en-US" sz="2000" b="0" i="0" u="none" strike="noStrike" kern="0" cap="none" spc="0" normalizeH="0" baseline="0" noProof="0" dirty="0">
                <a:ln>
                  <a:noFill/>
                </a:ln>
                <a:solidFill>
                  <a:prstClr val="black"/>
                </a:solidFill>
                <a:effectLst/>
                <a:uLnTx/>
                <a:uFillTx/>
                <a:latin typeface="Arial"/>
                <a:ea typeface="ＭＳ Ｐゴシック"/>
              </a:rPr>
              <a:t>Talent (music, art, etc.)</a:t>
            </a: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r>
              <a:rPr kumimoji="0" lang="en-US" sz="2000" b="0" i="0" u="none" strike="noStrike" kern="0" cap="none" spc="0" normalizeH="0" baseline="0" noProof="0" dirty="0">
                <a:ln>
                  <a:noFill/>
                </a:ln>
                <a:solidFill>
                  <a:prstClr val="black"/>
                </a:solidFill>
                <a:effectLst/>
                <a:uLnTx/>
                <a:uFillTx/>
                <a:latin typeface="Arial"/>
                <a:ea typeface="ＭＳ Ｐゴシック"/>
              </a:rPr>
              <a:t>Grades, religious, ethnic or cultural background</a:t>
            </a: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r>
              <a:rPr lang="en-US" kern="0" dirty="0">
                <a:solidFill>
                  <a:prstClr val="black"/>
                </a:solidFill>
                <a:latin typeface="Arial"/>
                <a:ea typeface="ＭＳ Ｐゴシック"/>
              </a:rPr>
              <a:t>Select criteria determined by scholarship organization(s)</a:t>
            </a:r>
            <a:endParaRPr kumimoji="0" lang="en-US" sz="2000" b="0" i="0" u="none" strike="noStrike" kern="0" cap="none" spc="0" normalizeH="0" baseline="0" noProof="0" dirty="0">
              <a:ln>
                <a:noFill/>
              </a:ln>
              <a:solidFill>
                <a:prstClr val="black"/>
              </a:solidFill>
              <a:effectLst/>
              <a:uLnTx/>
              <a:uFillTx/>
              <a:latin typeface="Arial"/>
              <a:ea typeface="ＭＳ Ｐゴシック"/>
            </a:endParaRPr>
          </a:p>
          <a:p>
            <a:pPr marL="1143000" marR="0" lvl="2" indent="-228600" algn="l" defTabSz="914400" rtl="0" eaLnBrk="0" fontAlgn="base" latinLnBrk="0" hangingPunct="0">
              <a:lnSpc>
                <a:spcPct val="100000"/>
              </a:lnSpc>
              <a:spcBef>
                <a:spcPct val="20000"/>
              </a:spcBef>
              <a:spcAft>
                <a:spcPct val="0"/>
              </a:spcAft>
              <a:buClr>
                <a:srgbClr val="00B0F0"/>
              </a:buClr>
              <a:buSzTx/>
              <a:buFont typeface="Wingdings" pitchFamily="2" charset="2"/>
              <a:buChar char="Ø"/>
              <a:tabLst/>
              <a:defRPr/>
            </a:pPr>
            <a:endParaRPr kumimoji="0" lang="en-US" sz="2000" b="0" i="0" u="none" strike="noStrike" kern="0" cap="none" spc="0" normalizeH="0" baseline="0" noProof="0" dirty="0">
              <a:ln>
                <a:noFill/>
              </a:ln>
              <a:solidFill>
                <a:prstClr val="black"/>
              </a:solidFill>
              <a:effectLst/>
              <a:uLnTx/>
              <a:uFillTx/>
              <a:latin typeface="Arial"/>
              <a:ea typeface="ＭＳ Ｐゴシック"/>
            </a:endParaRPr>
          </a:p>
          <a:p>
            <a:pPr marL="914400" marR="0" lvl="2" indent="0" algn="l" defTabSz="914400" rtl="0" eaLnBrk="0" fontAlgn="base" latinLnBrk="0" hangingPunct="0">
              <a:lnSpc>
                <a:spcPct val="100000"/>
              </a:lnSpc>
              <a:spcBef>
                <a:spcPct val="20000"/>
              </a:spcBef>
              <a:spcAft>
                <a:spcPct val="0"/>
              </a:spcAft>
              <a:buClr>
                <a:srgbClr val="00B0F0"/>
              </a:buClr>
              <a:buSzTx/>
              <a:buFontTx/>
              <a:buNone/>
              <a:tabLst/>
              <a:defRPr/>
            </a:pPr>
            <a:endParaRPr kumimoji="0" lang="en-US" sz="2000" b="0" i="0" u="none" strike="noStrike" kern="0" cap="none" spc="0" normalizeH="0" baseline="0" noProof="0" dirty="0">
              <a:ln>
                <a:noFill/>
              </a:ln>
              <a:solidFill>
                <a:prstClr val="black"/>
              </a:solidFill>
              <a:effectLst/>
              <a:uLnTx/>
              <a:uFillTx/>
              <a:latin typeface="Arial"/>
              <a:ea typeface="ＭＳ Ｐゴシック"/>
            </a:endParaRPr>
          </a:p>
          <a:p>
            <a:pPr marL="457200" marR="0" lvl="1" indent="0" algn="l" defTabSz="914400" rtl="0" eaLnBrk="0" fontAlgn="base" latinLnBrk="0" hangingPunct="0">
              <a:lnSpc>
                <a:spcPct val="100000"/>
              </a:lnSpc>
              <a:spcBef>
                <a:spcPct val="20000"/>
              </a:spcBef>
              <a:spcAft>
                <a:spcPct val="0"/>
              </a:spcAft>
              <a:buClr>
                <a:srgbClr val="00B0F0"/>
              </a:buClr>
              <a:buSzTx/>
              <a:buFontTx/>
              <a:buNone/>
              <a:tabLst/>
              <a:defRPr/>
            </a:pPr>
            <a:endParaRPr kumimoji="0" lang="en-US" sz="2000" b="1" i="0" u="none" strike="noStrike" kern="0" cap="none" spc="0" normalizeH="0" baseline="0" noProof="0" dirty="0">
              <a:ln>
                <a:noFill/>
              </a:ln>
              <a:solidFill>
                <a:srgbClr val="FF0000"/>
              </a:solidFill>
              <a:effectLst/>
              <a:uLnTx/>
              <a:uFillTx/>
              <a:latin typeface="Arial"/>
              <a:ea typeface="ＭＳ Ｐゴシック"/>
            </a:endParaRPr>
          </a:p>
          <a:p>
            <a:pPr marL="0" marR="0" lvl="0" indent="0" algn="l" defTabSz="914400" rtl="0" eaLnBrk="0" fontAlgn="base" latinLnBrk="0" hangingPunct="0">
              <a:lnSpc>
                <a:spcPct val="100000"/>
              </a:lnSpc>
              <a:spcBef>
                <a:spcPct val="20000"/>
              </a:spcBef>
              <a:spcAft>
                <a:spcPct val="0"/>
              </a:spcAft>
              <a:buClr>
                <a:srgbClr val="00B0F0"/>
              </a:buClr>
              <a:buSzTx/>
              <a:buFontTx/>
              <a:buNone/>
              <a:tabLst/>
              <a:defRPr/>
            </a:pPr>
            <a:endParaRPr kumimoji="0" lang="en-US" sz="2000" b="0" i="0" u="none" strike="noStrike" kern="0" cap="none" spc="0" normalizeH="0" baseline="0" noProof="0" dirty="0">
              <a:ln>
                <a:noFill/>
              </a:ln>
              <a:solidFill>
                <a:srgbClr val="606062"/>
              </a:solidFill>
              <a:effectLst/>
              <a:uLnTx/>
              <a:uFillTx/>
              <a:latin typeface="Arial"/>
              <a:ea typeface="ＭＳ Ｐゴシック"/>
            </a:endParaRPr>
          </a:p>
        </p:txBody>
      </p:sp>
    </p:spTree>
    <p:extLst>
      <p:ext uri="{BB962C8B-B14F-4D97-AF65-F5344CB8AC3E}">
        <p14:creationId xmlns:p14="http://schemas.microsoft.com/office/powerpoint/2010/main" val="477997810"/>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0" y="228600"/>
            <a:ext cx="8305800" cy="1143000"/>
          </a:xfrm>
        </p:spPr>
        <p:txBody>
          <a:bodyPr>
            <a:normAutofit/>
          </a:bodyPr>
          <a:lstStyle/>
          <a:p>
            <a:r>
              <a:rPr lang="en-US" altLang="en-US" dirty="0">
                <a:solidFill>
                  <a:schemeClr val="bg1"/>
                </a:solidFill>
              </a:rPr>
              <a:t>Types  of Financial Aid</a:t>
            </a:r>
            <a:br>
              <a:rPr lang="en-US" altLang="en-US" dirty="0">
                <a:solidFill>
                  <a:schemeClr val="bg1"/>
                </a:solidFill>
              </a:rPr>
            </a:br>
            <a:r>
              <a:rPr lang="en-US" sz="2700" dirty="0">
                <a:solidFill>
                  <a:schemeClr val="bg1"/>
                </a:solidFill>
              </a:rPr>
              <a:t>Self-Help Aid</a:t>
            </a:r>
            <a:endParaRPr lang="en-US" altLang="en-US" sz="2700" dirty="0">
              <a:solidFill>
                <a:schemeClr val="bg1"/>
              </a:solidFill>
            </a:endParaRPr>
          </a:p>
        </p:txBody>
      </p:sp>
      <p:sp>
        <p:nvSpPr>
          <p:cNvPr id="8" name="Content Placeholder 1"/>
          <p:cNvSpPr>
            <a:spLocks noGrp="1"/>
          </p:cNvSpPr>
          <p:nvPr>
            <p:ph idx="1"/>
          </p:nvPr>
        </p:nvSpPr>
        <p:spPr>
          <a:xfrm>
            <a:off x="0" y="1371600"/>
            <a:ext cx="9144000" cy="5410200"/>
          </a:xfrm>
        </p:spPr>
        <p:txBody>
          <a:bodyPr>
            <a:noAutofit/>
          </a:bodyPr>
          <a:lstStyle/>
          <a:p>
            <a:pPr marL="457200" lvl="1" indent="0">
              <a:buClr>
                <a:srgbClr val="00B0F0"/>
              </a:buClr>
              <a:buNone/>
              <a:defRPr/>
            </a:pPr>
            <a:endParaRPr lang="en-US" sz="800" dirty="0">
              <a:solidFill>
                <a:prstClr val="black"/>
              </a:solidFill>
            </a:endParaRPr>
          </a:p>
          <a:p>
            <a:pPr lvl="1">
              <a:buClr>
                <a:srgbClr val="00B0F0"/>
              </a:buClr>
              <a:buFont typeface="Wingdings" pitchFamily="2" charset="2"/>
              <a:buChar char="Ø"/>
              <a:defRPr/>
            </a:pPr>
            <a:r>
              <a:rPr lang="en-US" sz="2200" b="1" dirty="0">
                <a:solidFill>
                  <a:srgbClr val="0000CC"/>
                </a:solidFill>
              </a:rPr>
              <a:t>Work Study</a:t>
            </a:r>
            <a:r>
              <a:rPr lang="en-US" sz="2200" b="1" dirty="0">
                <a:solidFill>
                  <a:srgbClr val="002060"/>
                </a:solidFill>
              </a:rPr>
              <a:t>: </a:t>
            </a:r>
            <a:r>
              <a:rPr lang="en-US" sz="2000" dirty="0">
                <a:solidFill>
                  <a:prstClr val="black"/>
                </a:solidFill>
              </a:rPr>
              <a:t>Student obtains job, often coordinated through the campus and/or State. </a:t>
            </a:r>
          </a:p>
          <a:p>
            <a:pPr lvl="2">
              <a:buClr>
                <a:srgbClr val="00B0F0"/>
              </a:buClr>
              <a:buFont typeface="Wingdings" pitchFamily="2" charset="2"/>
              <a:buChar char="Ø"/>
              <a:defRPr/>
            </a:pPr>
            <a:r>
              <a:rPr lang="en-US" sz="2000" dirty="0">
                <a:solidFill>
                  <a:prstClr val="black"/>
                </a:solidFill>
              </a:rPr>
              <a:t>Wages earned help cover the cost of attendance</a:t>
            </a:r>
          </a:p>
          <a:p>
            <a:pPr lvl="2">
              <a:buClr>
                <a:srgbClr val="00B0F0"/>
              </a:buClr>
              <a:buFont typeface="Wingdings" pitchFamily="2" charset="2"/>
              <a:buChar char="Ø"/>
              <a:defRPr/>
            </a:pPr>
            <a:r>
              <a:rPr lang="en-US" sz="2000" dirty="0">
                <a:solidFill>
                  <a:prstClr val="black"/>
                </a:solidFill>
              </a:rPr>
              <a:t>Not offered at all schools </a:t>
            </a:r>
            <a:endParaRPr lang="en-US" sz="800" dirty="0">
              <a:solidFill>
                <a:prstClr val="black"/>
              </a:solidFill>
            </a:endParaRPr>
          </a:p>
          <a:p>
            <a:pPr marL="457200" lvl="1" indent="0">
              <a:buClr>
                <a:srgbClr val="00B0F0"/>
              </a:buClr>
              <a:buFontTx/>
              <a:buNone/>
              <a:defRPr/>
            </a:pPr>
            <a:endParaRPr lang="en-US" sz="800" dirty="0">
              <a:solidFill>
                <a:prstClr val="black"/>
              </a:solidFill>
            </a:endParaRPr>
          </a:p>
          <a:p>
            <a:pPr lvl="1">
              <a:buClr>
                <a:srgbClr val="00B0F0"/>
              </a:buClr>
              <a:buFont typeface="Wingdings" pitchFamily="2" charset="2"/>
              <a:buChar char="Ø"/>
              <a:defRPr/>
            </a:pPr>
            <a:r>
              <a:rPr lang="en-US" sz="2200" b="1" dirty="0">
                <a:solidFill>
                  <a:srgbClr val="0000CC"/>
                </a:solidFill>
              </a:rPr>
              <a:t>Student Loans: </a:t>
            </a:r>
            <a:r>
              <a:rPr lang="en-US" sz="2000" dirty="0">
                <a:solidFill>
                  <a:prstClr val="black"/>
                </a:solidFill>
              </a:rPr>
              <a:t>Borrowed money that must be repaid </a:t>
            </a:r>
            <a:r>
              <a:rPr lang="en-US" sz="2000" dirty="0"/>
              <a:t>(with interest)          </a:t>
            </a:r>
          </a:p>
          <a:p>
            <a:pPr lvl="2">
              <a:buClr>
                <a:srgbClr val="00B0F0"/>
              </a:buClr>
              <a:buFont typeface="Wingdings" pitchFamily="2" charset="2"/>
              <a:buChar char="Ø"/>
              <a:defRPr/>
            </a:pPr>
            <a:r>
              <a:rPr lang="en-US" sz="2000" b="1" dirty="0"/>
              <a:t>Federal Direct Loans -Student’s Name </a:t>
            </a:r>
          </a:p>
          <a:p>
            <a:pPr lvl="2">
              <a:buClr>
                <a:srgbClr val="00B0F0"/>
              </a:buClr>
              <a:buFont typeface="Wingdings" pitchFamily="2" charset="2"/>
              <a:buChar char="Ø"/>
              <a:defRPr/>
            </a:pPr>
            <a:r>
              <a:rPr lang="en-US" sz="2000" b="1" dirty="0"/>
              <a:t>Federal PLUS Loans -Parent’s Name </a:t>
            </a:r>
          </a:p>
          <a:p>
            <a:pPr lvl="2">
              <a:buClr>
                <a:srgbClr val="00B0F0"/>
              </a:buClr>
              <a:buFont typeface="Wingdings" pitchFamily="2" charset="2"/>
              <a:buChar char="Ø"/>
              <a:defRPr/>
            </a:pPr>
            <a:r>
              <a:rPr lang="en-US" sz="2000" b="1" dirty="0"/>
              <a:t>Private/Alternative Student Loans – Varies amongst lender</a:t>
            </a:r>
          </a:p>
          <a:p>
            <a:pPr marL="0" indent="0">
              <a:buNone/>
            </a:pPr>
            <a:endParaRPr lang="en-US" sz="2000" dirty="0"/>
          </a:p>
          <a:p>
            <a:pPr marL="114300" indent="0">
              <a:buClr>
                <a:srgbClr val="00B0F0"/>
              </a:buClr>
              <a:buNone/>
              <a:defRPr/>
            </a:pPr>
            <a:endParaRPr lang="en-US" dirty="0">
              <a:solidFill>
                <a:prstClr val="black"/>
              </a:solidFill>
            </a:endParaRPr>
          </a:p>
          <a:p>
            <a:pPr marL="914400" lvl="2" indent="0">
              <a:buClr>
                <a:srgbClr val="00B0F0"/>
              </a:buClr>
              <a:buNone/>
              <a:defRPr/>
            </a:pPr>
            <a:endParaRPr lang="en-US" dirty="0">
              <a:solidFill>
                <a:prstClr val="black"/>
              </a:solidFill>
            </a:endParaRPr>
          </a:p>
          <a:p>
            <a:pPr marL="457200" lvl="1" indent="0">
              <a:buClr>
                <a:srgbClr val="00B0F0"/>
              </a:buClr>
              <a:buFontTx/>
              <a:buNone/>
              <a:defRPr/>
            </a:pPr>
            <a:endParaRPr lang="en-US" sz="2000" b="1" dirty="0">
              <a:solidFill>
                <a:srgbClr val="FF0000"/>
              </a:solidFill>
            </a:endParaRPr>
          </a:p>
          <a:p>
            <a:pPr marL="0" indent="0">
              <a:buClr>
                <a:srgbClr val="00B0F0"/>
              </a:buClr>
              <a:buFontTx/>
              <a:buNone/>
              <a:defRPr/>
            </a:pPr>
            <a:endParaRPr lang="en-US" sz="2000" dirty="0"/>
          </a:p>
        </p:txBody>
      </p:sp>
      <p:sp>
        <p:nvSpPr>
          <p:cNvPr id="5" name="Oval 4">
            <a:extLst>
              <a:ext uri="{FF2B5EF4-FFF2-40B4-BE49-F238E27FC236}">
                <a16:creationId xmlns:a16="http://schemas.microsoft.com/office/drawing/2014/main" id="{96710C54-F93E-4D4E-8815-8DF0A885767A}"/>
              </a:ext>
            </a:extLst>
          </p:cNvPr>
          <p:cNvSpPr/>
          <p:nvPr/>
        </p:nvSpPr>
        <p:spPr>
          <a:xfrm>
            <a:off x="7010400" y="76200"/>
            <a:ext cx="1676400" cy="1524000"/>
          </a:xfrm>
          <a:prstGeom prst="ellipse">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pic>
        <p:nvPicPr>
          <p:cNvPr id="6" name="Picture 5" descr="Orion_money-bag.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10450" y="304800"/>
            <a:ext cx="883920" cy="1094378"/>
          </a:xfrm>
          <a:prstGeom prst="rect">
            <a:avLst/>
          </a:prstGeom>
        </p:spPr>
      </p:pic>
    </p:spTree>
    <p:extLst>
      <p:ext uri="{BB962C8B-B14F-4D97-AF65-F5344CB8AC3E}">
        <p14:creationId xmlns:p14="http://schemas.microsoft.com/office/powerpoint/2010/main" val="1705011856"/>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solidFill>
                  <a:schemeClr val="bg1"/>
                </a:solidFill>
              </a:rPr>
              <a:t>Federal Programs</a:t>
            </a:r>
          </a:p>
        </p:txBody>
      </p:sp>
      <p:sp>
        <p:nvSpPr>
          <p:cNvPr id="4" name="Content Placeholder 2"/>
          <p:cNvSpPr>
            <a:spLocks noGrp="1"/>
          </p:cNvSpPr>
          <p:nvPr>
            <p:ph idx="1"/>
          </p:nvPr>
        </p:nvSpPr>
        <p:spPr/>
        <p:txBody>
          <a:bodyPr>
            <a:normAutofit/>
          </a:bodyPr>
          <a:lstStyle/>
          <a:p>
            <a:r>
              <a:rPr lang="en-US" dirty="0"/>
              <a:t>Pell Grant: </a:t>
            </a:r>
            <a:r>
              <a:rPr lang="en-US" sz="2600" dirty="0"/>
              <a:t>2023-24 </a:t>
            </a:r>
            <a:r>
              <a:rPr lang="en-US" dirty="0"/>
              <a:t>max award $7,395</a:t>
            </a:r>
            <a:r>
              <a:rPr lang="en-US" dirty="0">
                <a:solidFill>
                  <a:srgbClr val="92278F"/>
                </a:solidFill>
              </a:rPr>
              <a:t>*</a:t>
            </a:r>
            <a:endParaRPr lang="en-US" dirty="0"/>
          </a:p>
          <a:p>
            <a:pPr lvl="1"/>
            <a:r>
              <a:rPr lang="en-US" dirty="0"/>
              <a:t>Max amount reviewed every year</a:t>
            </a:r>
          </a:p>
          <a:p>
            <a:r>
              <a:rPr lang="en-US" dirty="0"/>
              <a:t>Campus-based aid: </a:t>
            </a:r>
            <a:r>
              <a:rPr lang="en-US" sz="2400" dirty="0"/>
              <a:t>amounts determined by Financial Aid Office (FAO) </a:t>
            </a:r>
          </a:p>
          <a:p>
            <a:pPr lvl="1"/>
            <a:r>
              <a:rPr lang="en-US" dirty="0"/>
              <a:t>FSEOG………………up to $4,000</a:t>
            </a:r>
          </a:p>
          <a:p>
            <a:pPr lvl="1"/>
            <a:r>
              <a:rPr lang="en-US" dirty="0"/>
              <a:t>Federal Work-Study…FAO determines</a:t>
            </a:r>
          </a:p>
          <a:p>
            <a:pPr marL="0" indent="0">
              <a:buNone/>
            </a:pPr>
            <a:r>
              <a:rPr lang="en-US" dirty="0"/>
              <a:t>For most programs, student must be enrolled at least half-time.</a:t>
            </a:r>
          </a:p>
          <a:p>
            <a:pPr lvl="1"/>
            <a:r>
              <a:rPr lang="en-US" dirty="0"/>
              <a:t>Must complete the FAFSA</a:t>
            </a:r>
          </a:p>
          <a:p>
            <a:pPr marL="0" indent="0">
              <a:buNone/>
            </a:pPr>
            <a:r>
              <a:rPr lang="en-US" sz="2000" b="1" dirty="0">
                <a:solidFill>
                  <a:srgbClr val="92278F"/>
                </a:solidFill>
              </a:rPr>
              <a:t>* Goes to most financially needy students</a:t>
            </a:r>
          </a:p>
        </p:txBody>
      </p:sp>
      <p:sp>
        <p:nvSpPr>
          <p:cNvPr id="2" name="Slide Number Placeholder 1">
            <a:extLst>
              <a:ext uri="{FF2B5EF4-FFF2-40B4-BE49-F238E27FC236}">
                <a16:creationId xmlns:a16="http://schemas.microsoft.com/office/drawing/2014/main" id="{A6BE439C-050F-A147-8856-258F2B0E4B65}"/>
              </a:ext>
            </a:extLst>
          </p:cNvPr>
          <p:cNvSpPr>
            <a:spLocks noGrp="1"/>
          </p:cNvSpPr>
          <p:nvPr>
            <p:ph type="sldNum" sz="quarter" idx="12"/>
          </p:nvPr>
        </p:nvSpPr>
        <p:spPr/>
        <p:txBody>
          <a:bodyPr/>
          <a:lstStyle/>
          <a:p>
            <a:fld id="{3ECAA9F2-51A7-FA4F-B019-4D81CA3B727C}" type="slidenum">
              <a:rPr lang="en-US" smtClean="0"/>
              <a:pPr/>
              <a:t>8</a:t>
            </a:fld>
            <a:endParaRPr lang="en-US" dirty="0"/>
          </a:p>
        </p:txBody>
      </p:sp>
    </p:spTree>
    <p:extLst>
      <p:ext uri="{BB962C8B-B14F-4D97-AF65-F5344CB8AC3E}">
        <p14:creationId xmlns:p14="http://schemas.microsoft.com/office/powerpoint/2010/main" val="395505224"/>
      </p:ext>
    </p:extLst>
  </p:cSld>
  <p:clrMapOvr>
    <a:overrideClrMapping bg1="lt1" tx1="dk1" bg2="lt2" tx2="dk2" accent1="accent1" accent2="accent2" accent3="accent3" accent4="accent4" accent5="accent5" accent6="accent6" hlink="hlink" folHlink="folHlink"/>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8305800" cy="1382376"/>
          </a:xfrm>
        </p:spPr>
        <p:txBody>
          <a:bodyPr/>
          <a:lstStyle/>
          <a:p>
            <a:r>
              <a:rPr lang="en-US" dirty="0">
                <a:solidFill>
                  <a:schemeClr val="bg1">
                    <a:lumMod val="95000"/>
                  </a:schemeClr>
                </a:solidFill>
              </a:rPr>
              <a:t>Pennsylvania State Grant</a:t>
            </a:r>
            <a:endParaRPr lang="en-US" baseline="30000" dirty="0">
              <a:solidFill>
                <a:schemeClr val="bg1">
                  <a:lumMod val="95000"/>
                </a:schemeClr>
              </a:solidFill>
            </a:endParaRPr>
          </a:p>
        </p:txBody>
      </p:sp>
      <p:sp>
        <p:nvSpPr>
          <p:cNvPr id="6" name="Content Placeholder 1"/>
          <p:cNvSpPr>
            <a:spLocks noGrp="1"/>
          </p:cNvSpPr>
          <p:nvPr>
            <p:ph idx="1"/>
          </p:nvPr>
        </p:nvSpPr>
        <p:spPr>
          <a:xfrm>
            <a:off x="0" y="1520190"/>
            <a:ext cx="9144000" cy="2209800"/>
          </a:xfrm>
        </p:spPr>
        <p:txBody>
          <a:bodyPr>
            <a:noAutofit/>
          </a:bodyPr>
          <a:lstStyle/>
          <a:p>
            <a:pPr marL="114300" indent="0">
              <a:buClr>
                <a:srgbClr val="00B0F0"/>
              </a:buClr>
              <a:buNone/>
            </a:pPr>
            <a:r>
              <a:rPr lang="en-US" sz="2600" b="1" dirty="0">
                <a:solidFill>
                  <a:schemeClr val="tx1"/>
                </a:solidFill>
              </a:rPr>
              <a:t>PA State Grant:</a:t>
            </a:r>
            <a:r>
              <a:rPr lang="en-US" sz="2600" dirty="0">
                <a:solidFill>
                  <a:schemeClr val="tx1"/>
                </a:solidFill>
              </a:rPr>
              <a:t> 2023-24 max award $5,750</a:t>
            </a:r>
          </a:p>
          <a:p>
            <a:pPr marL="400050">
              <a:buClr>
                <a:srgbClr val="00B0F0"/>
              </a:buClr>
              <a:buFont typeface="Wingdings" panose="05000000000000000000" pitchFamily="2" charset="2"/>
              <a:buChar char="Ø"/>
            </a:pPr>
            <a:r>
              <a:rPr lang="en-US" sz="2000" dirty="0">
                <a:solidFill>
                  <a:schemeClr val="tx1"/>
                </a:solidFill>
              </a:rPr>
              <a:t>Awarded to eligible PA residents who demonstrate financial need</a:t>
            </a:r>
          </a:p>
          <a:p>
            <a:pPr marL="400050">
              <a:buClr>
                <a:srgbClr val="00B0F0"/>
              </a:buClr>
              <a:buFont typeface="Wingdings" panose="05000000000000000000" pitchFamily="2" charset="2"/>
              <a:buChar char="Ø"/>
            </a:pPr>
            <a:r>
              <a:rPr lang="en-US" sz="2000" dirty="0"/>
              <a:t>Required: a</a:t>
            </a:r>
            <a:r>
              <a:rPr lang="en-US" sz="2000" dirty="0">
                <a:solidFill>
                  <a:schemeClr val="tx1"/>
                </a:solidFill>
              </a:rPr>
              <a:t>pproved school/ approved program of study </a:t>
            </a:r>
          </a:p>
          <a:p>
            <a:pPr marL="400050">
              <a:buClr>
                <a:srgbClr val="00B0F0"/>
              </a:buClr>
              <a:buFont typeface="Wingdings" panose="05000000000000000000" pitchFamily="2" charset="2"/>
              <a:buChar char="Ø"/>
            </a:pPr>
            <a:r>
              <a:rPr lang="en-US" sz="2000" dirty="0">
                <a:solidFill>
                  <a:schemeClr val="tx1"/>
                </a:solidFill>
              </a:rPr>
              <a:t>Out of State schools in DE, MA, OH, WV, VT &amp; DC:  max $600</a:t>
            </a:r>
          </a:p>
          <a:p>
            <a:pPr marL="800100" lvl="1">
              <a:buClr>
                <a:srgbClr val="00B0F0"/>
              </a:buClr>
              <a:buFont typeface="Wingdings" panose="05000000000000000000" pitchFamily="2" charset="2"/>
              <a:buChar char="Ø"/>
            </a:pPr>
            <a:r>
              <a:rPr lang="en-US" sz="2000" dirty="0"/>
              <a:t>Veterans: up to $800</a:t>
            </a:r>
            <a:endParaRPr lang="en-US" sz="2000" dirty="0">
              <a:solidFill>
                <a:schemeClr val="tx1"/>
              </a:solidFill>
            </a:endParaRPr>
          </a:p>
          <a:p>
            <a:pPr marL="57150" indent="0">
              <a:buClr>
                <a:srgbClr val="00B0F0"/>
              </a:buClr>
              <a:buNone/>
            </a:pPr>
            <a:endParaRPr lang="en-US" sz="2000" dirty="0">
              <a:solidFill>
                <a:schemeClr val="tx1"/>
              </a:solidFill>
            </a:endParaRPr>
          </a:p>
          <a:p>
            <a:pPr marL="571500" lvl="1" indent="0">
              <a:buClr>
                <a:srgbClr val="00B0F0"/>
              </a:buClr>
              <a:buNone/>
            </a:pPr>
            <a:endParaRPr lang="en-US" sz="1400" b="1" u="sng"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05256295"/>
              </p:ext>
            </p:extLst>
          </p:nvPr>
        </p:nvGraphicFramePr>
        <p:xfrm>
          <a:off x="838200" y="3688080"/>
          <a:ext cx="7391400" cy="2636520"/>
        </p:xfrm>
        <a:graphic>
          <a:graphicData uri="http://schemas.openxmlformats.org/drawingml/2006/table">
            <a:tbl>
              <a:tblPr firstRow="1" bandRow="1">
                <a:tableStyleId>{00A15C55-8517-42AA-B614-E9B94910E393}</a:tableStyleId>
              </a:tblPr>
              <a:tblGrid>
                <a:gridCol w="24638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779816">
                <a:tc>
                  <a:txBody>
                    <a:bodyPr/>
                    <a:lstStyle/>
                    <a:p>
                      <a:r>
                        <a:rPr lang="en-US" sz="1900" dirty="0"/>
                        <a:t>Cost Tier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299"/>
                    </a:solidFill>
                  </a:tcPr>
                </a:tc>
                <a:tc>
                  <a:txBody>
                    <a:bodyPr/>
                    <a:lstStyle/>
                    <a:p>
                      <a:r>
                        <a:rPr lang="en-US" sz="1900" dirty="0"/>
                        <a:t>Minimum</a:t>
                      </a:r>
                      <a:r>
                        <a:rPr lang="en-US" sz="1900" baseline="0" dirty="0"/>
                        <a:t> Award</a:t>
                      </a:r>
                      <a:endParaRPr lang="en-US" sz="19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299"/>
                    </a:solidFill>
                  </a:tcPr>
                </a:tc>
                <a:tc>
                  <a:txBody>
                    <a:bodyPr/>
                    <a:lstStyle/>
                    <a:p>
                      <a:r>
                        <a:rPr lang="en-US" sz="1900" dirty="0"/>
                        <a:t>Maximum</a:t>
                      </a:r>
                      <a:r>
                        <a:rPr lang="en-US" sz="1900" baseline="0" dirty="0"/>
                        <a:t> Award</a:t>
                      </a:r>
                      <a:endParaRPr lang="en-US" sz="19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299"/>
                    </a:solidFill>
                  </a:tcPr>
                </a:tc>
                <a:extLst>
                  <a:ext uri="{0D108BD9-81ED-4DB2-BD59-A6C34878D82A}">
                    <a16:rowId xmlns:a16="http://schemas.microsoft.com/office/drawing/2014/main" val="10000"/>
                  </a:ext>
                </a:extLst>
              </a:tr>
              <a:tr h="464176">
                <a:tc>
                  <a:txBody>
                    <a:bodyPr/>
                    <a:lstStyle/>
                    <a:p>
                      <a:r>
                        <a:rPr lang="en-US" sz="1900" dirty="0"/>
                        <a:t>$0 - $12,000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$3,059</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extLst>
                  <a:ext uri="{0D108BD9-81ED-4DB2-BD59-A6C34878D82A}">
                    <a16:rowId xmlns:a16="http://schemas.microsoft.com/office/drawing/2014/main" val="10001"/>
                  </a:ext>
                </a:extLst>
              </a:tr>
              <a:tr h="464176">
                <a:tc>
                  <a:txBody>
                    <a:bodyPr/>
                    <a:lstStyle/>
                    <a:p>
                      <a:r>
                        <a:rPr lang="en-US" sz="1900" dirty="0"/>
                        <a:t>$12,001 - $19,000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$4,894</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extLst>
                  <a:ext uri="{0D108BD9-81ED-4DB2-BD59-A6C34878D82A}">
                    <a16:rowId xmlns:a16="http://schemas.microsoft.com/office/drawing/2014/main" val="10002"/>
                  </a:ext>
                </a:extLst>
              </a:tr>
              <a:tr h="464176">
                <a:tc>
                  <a:txBody>
                    <a:bodyPr/>
                    <a:lstStyle/>
                    <a:p>
                      <a:r>
                        <a:rPr lang="en-US" sz="1900" dirty="0"/>
                        <a:t>$19,001 - $29,000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$5,260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extLst>
                  <a:ext uri="{0D108BD9-81ED-4DB2-BD59-A6C34878D82A}">
                    <a16:rowId xmlns:a16="http://schemas.microsoft.com/office/drawing/2014/main" val="10003"/>
                  </a:ext>
                </a:extLst>
              </a:tr>
              <a:tr h="464176">
                <a:tc>
                  <a:txBody>
                    <a:bodyPr/>
                    <a:lstStyle/>
                    <a:p>
                      <a:r>
                        <a:rPr lang="en-US" sz="1900" dirty="0"/>
                        <a:t>$29,001 - $32,000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$5,750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extLst>
                  <a:ext uri="{0D108BD9-81ED-4DB2-BD59-A6C34878D82A}">
                    <a16:rowId xmlns:a16="http://schemas.microsoft.com/office/drawing/2014/main" val="10004"/>
                  </a:ext>
                </a:extLst>
              </a:tr>
            </a:tbl>
          </a:graphicData>
        </a:graphic>
      </p:graphicFrame>
      <p:sp>
        <p:nvSpPr>
          <p:cNvPr id="10" name="Oval 9">
            <a:extLst>
              <a:ext uri="{FF2B5EF4-FFF2-40B4-BE49-F238E27FC236}">
                <a16:creationId xmlns:a16="http://schemas.microsoft.com/office/drawing/2014/main" id="{EFB95A25-8744-1642-818B-1B287E4B47A5}"/>
              </a:ext>
            </a:extLst>
          </p:cNvPr>
          <p:cNvSpPr/>
          <p:nvPr/>
        </p:nvSpPr>
        <p:spPr>
          <a:xfrm>
            <a:off x="7239000" y="152400"/>
            <a:ext cx="1676400" cy="1676400"/>
          </a:xfrm>
          <a:prstGeom prst="ellipse">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pic>
        <p:nvPicPr>
          <p:cNvPr id="11" name="Picture 10" descr="PA Money.png">
            <a:extLst>
              <a:ext uri="{FF2B5EF4-FFF2-40B4-BE49-F238E27FC236}">
                <a16:creationId xmlns:a16="http://schemas.microsoft.com/office/drawing/2014/main" id="{601F3886-06FC-854A-8A7B-212B0F320BD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67600" y="519504"/>
            <a:ext cx="1182624" cy="1015272"/>
          </a:xfrm>
          <a:prstGeom prst="rect">
            <a:avLst/>
          </a:prstGeom>
        </p:spPr>
      </p:pic>
    </p:spTree>
    <p:extLst>
      <p:ext uri="{BB962C8B-B14F-4D97-AF65-F5344CB8AC3E}">
        <p14:creationId xmlns:p14="http://schemas.microsoft.com/office/powerpoint/2010/main" val="31944137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BC6ADAC383A348B01F8F1BD792D51C" ma:contentTypeVersion="9" ma:contentTypeDescription="Create a new document." ma:contentTypeScope="" ma:versionID="98060eec75a04026cfecfb039228727e">
  <xsd:schema xmlns:xsd="http://www.w3.org/2001/XMLSchema" xmlns:xs="http://www.w3.org/2001/XMLSchema" xmlns:p="http://schemas.microsoft.com/office/2006/metadata/properties" xmlns:ns3="9c4bc66f-b2c6-49d7-847c-7e9f3bc378cc" xmlns:ns4="78cf588f-1d5c-439b-a139-f5e0fa40b902" targetNamespace="http://schemas.microsoft.com/office/2006/metadata/properties" ma:root="true" ma:fieldsID="9f98060762588d84358f652ad5dbcdae" ns3:_="" ns4:_="">
    <xsd:import namespace="9c4bc66f-b2c6-49d7-847c-7e9f3bc378cc"/>
    <xsd:import namespace="78cf588f-1d5c-439b-a139-f5e0fa40b90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bc66f-b2c6-49d7-847c-7e9f3bc378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cf588f-1d5c-439b-a139-f5e0fa40b90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96A0C3-52E2-461F-8C1D-45729BD6DD2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9c4bc66f-b2c6-49d7-847c-7e9f3bc378cc"/>
    <ds:schemaRef ds:uri="http://purl.org/dc/dcmitype/"/>
    <ds:schemaRef ds:uri="http://schemas.microsoft.com/office/infopath/2007/PartnerControls"/>
    <ds:schemaRef ds:uri="78cf588f-1d5c-439b-a139-f5e0fa40b902"/>
    <ds:schemaRef ds:uri="http://www.w3.org/XML/1998/namespace"/>
  </ds:schemaRefs>
</ds:datastoreItem>
</file>

<file path=customXml/itemProps2.xml><?xml version="1.0" encoding="utf-8"?>
<ds:datastoreItem xmlns:ds="http://schemas.openxmlformats.org/officeDocument/2006/customXml" ds:itemID="{CF48F1CA-1283-4184-8354-F8BA17454676}">
  <ds:schemaRefs>
    <ds:schemaRef ds:uri="http://schemas.microsoft.com/sharepoint/v3/contenttype/forms"/>
  </ds:schemaRefs>
</ds:datastoreItem>
</file>

<file path=customXml/itemProps3.xml><?xml version="1.0" encoding="utf-8"?>
<ds:datastoreItem xmlns:ds="http://schemas.openxmlformats.org/officeDocument/2006/customXml" ds:itemID="{BBEED2C4-08FC-4A7F-A142-63D2C5B686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bc66f-b2c6-49d7-847c-7e9f3bc378cc"/>
    <ds:schemaRef ds:uri="78cf588f-1d5c-439b-a139-f5e0fa40b9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fbf871e-ff12-4b1a-b977-5dbc3a75478f}" enabled="0" method="" siteId="{4fbf871e-ff12-4b1a-b977-5dbc3a75478f}" removed="1"/>
</clbl:labelList>
</file>

<file path=docProps/app.xml><?xml version="1.0" encoding="utf-8"?>
<Properties xmlns="http://schemas.openxmlformats.org/officeDocument/2006/extended-properties" xmlns:vt="http://schemas.openxmlformats.org/officeDocument/2006/docPropsVTypes">
  <Template/>
  <TotalTime>16840</TotalTime>
  <Words>3464</Words>
  <Application>Microsoft Office PowerPoint</Application>
  <PresentationFormat>On-screen Show (4:3)</PresentationFormat>
  <Paragraphs>583</Paragraphs>
  <Slides>40</Slides>
  <Notes>40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Arial</vt:lpstr>
      <vt:lpstr>Brush Script MT</vt:lpstr>
      <vt:lpstr>Calibri</vt:lpstr>
      <vt:lpstr>Calibri Light</vt:lpstr>
      <vt:lpstr>Helvetica</vt:lpstr>
      <vt:lpstr>Lucida Grande</vt:lpstr>
      <vt:lpstr>Open Sans</vt:lpstr>
      <vt:lpstr>Open Sans Light</vt:lpstr>
      <vt:lpstr>Open Sans SemiBold</vt:lpstr>
      <vt:lpstr>Open Sans SemiBold</vt:lpstr>
      <vt:lpstr>System Font Regular</vt:lpstr>
      <vt:lpstr>Wingdings</vt:lpstr>
      <vt:lpstr>Office Theme</vt:lpstr>
      <vt:lpstr>PowerPoint Presentation</vt:lpstr>
      <vt:lpstr>Your Presenter</vt:lpstr>
      <vt:lpstr>Topics of Discussion</vt:lpstr>
      <vt:lpstr>Financial Aid Basics</vt:lpstr>
      <vt:lpstr>Financial Aid Basics</vt:lpstr>
      <vt:lpstr>Types of Financial Aid Gift Aid (Free Money)</vt:lpstr>
      <vt:lpstr>Types  of Financial Aid Self-Help Aid</vt:lpstr>
      <vt:lpstr>Federal Programs</vt:lpstr>
      <vt:lpstr>Pennsylvania State Grant</vt:lpstr>
      <vt:lpstr>PA State Administered Programs</vt:lpstr>
      <vt:lpstr>Financial Aid Made Simple</vt:lpstr>
      <vt:lpstr>Step 1: Look For Free Money First</vt:lpstr>
      <vt:lpstr>Scholarship Search Don’t miss out on FREE money!</vt:lpstr>
      <vt:lpstr>Step 2: Know Your Deadlines</vt:lpstr>
      <vt:lpstr>PA State Grant Deadlines</vt:lpstr>
      <vt:lpstr>Free Application for Federal Student Aid: FAFSA</vt:lpstr>
      <vt:lpstr>Create Your FSA ID Accounts</vt:lpstr>
      <vt:lpstr>Free Application for Federal Student Aid (FAFSA)</vt:lpstr>
      <vt:lpstr>2024-2025 FAFSA Prep</vt:lpstr>
      <vt:lpstr>Step 3 : Fill out the FAFSA FAFSA Steps – Dependent Student</vt:lpstr>
      <vt:lpstr>FAFSA – School Selection</vt:lpstr>
      <vt:lpstr>FAFSA Steps – Parent Contributor</vt:lpstr>
      <vt:lpstr>For Dependent Students, Who Reports Info on the 2024-25 FAFSA?</vt:lpstr>
      <vt:lpstr>Consent</vt:lpstr>
      <vt:lpstr>What is considered an asset?</vt:lpstr>
      <vt:lpstr>When Is A Student Automatically Considered “Independent”?</vt:lpstr>
      <vt:lpstr>Special Circumstances </vt:lpstr>
      <vt:lpstr>Student Unusual Circumstances </vt:lpstr>
      <vt:lpstr>After Filing</vt:lpstr>
      <vt:lpstr>Financial Aid Notification</vt:lpstr>
      <vt:lpstr>Step 4: Comparing Packages</vt:lpstr>
      <vt:lpstr>Financial Aid Forms</vt:lpstr>
      <vt:lpstr>Be a Smart Borrower</vt:lpstr>
      <vt:lpstr>Types of Federal Student Loans</vt:lpstr>
      <vt:lpstr>Federal Direct Stafford Loan Borrowing Limits</vt:lpstr>
      <vt:lpstr>Student Loans</vt:lpstr>
      <vt:lpstr>PowerPoint Presentation</vt:lpstr>
      <vt:lpstr>What Can You Do Now?</vt:lpstr>
      <vt:lpstr>Use Your Resources</vt:lpstr>
      <vt:lpstr>Your Presenter</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PHEAA</dc:creator>
  <cp:lastModifiedBy>Brown, Diona S</cp:lastModifiedBy>
  <cp:revision>848</cp:revision>
  <cp:lastPrinted>2023-09-07T19:48:24Z</cp:lastPrinted>
  <dcterms:created xsi:type="dcterms:W3CDTF">2014-08-28T14:31:24Z</dcterms:created>
  <dcterms:modified xsi:type="dcterms:W3CDTF">2023-09-20T12:24:18Z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0x010100C0BC6ADAC383A348B01F8F1BD792D51C</vt:lpwstr>
  </property>
</Properties>
</file>